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6" r:id="rId2"/>
    <p:sldId id="325" r:id="rId3"/>
    <p:sldId id="326" r:id="rId4"/>
    <p:sldId id="261" r:id="rId5"/>
    <p:sldId id="260" r:id="rId6"/>
    <p:sldId id="265" r:id="rId7"/>
    <p:sldId id="266" r:id="rId8"/>
    <p:sldId id="259" r:id="rId9"/>
    <p:sldId id="258" r:id="rId10"/>
    <p:sldId id="267" r:id="rId11"/>
    <p:sldId id="323" r:id="rId12"/>
    <p:sldId id="268" r:id="rId13"/>
    <p:sldId id="257" r:id="rId14"/>
    <p:sldId id="262" r:id="rId15"/>
    <p:sldId id="263" r:id="rId16"/>
    <p:sldId id="264" r:id="rId17"/>
    <p:sldId id="269" r:id="rId18"/>
    <p:sldId id="270" r:id="rId19"/>
    <p:sldId id="271" r:id="rId20"/>
    <p:sldId id="273" r:id="rId21"/>
    <p:sldId id="272" r:id="rId22"/>
    <p:sldId id="274" r:id="rId23"/>
    <p:sldId id="276" r:id="rId24"/>
    <p:sldId id="279" r:id="rId25"/>
    <p:sldId id="283" r:id="rId26"/>
    <p:sldId id="275" r:id="rId27"/>
    <p:sldId id="280" r:id="rId28"/>
    <p:sldId id="278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77" r:id="rId37"/>
    <p:sldId id="289" r:id="rId38"/>
    <p:sldId id="290" r:id="rId39"/>
    <p:sldId id="291" r:id="rId40"/>
    <p:sldId id="292" r:id="rId41"/>
    <p:sldId id="293" r:id="rId42"/>
    <p:sldId id="295" r:id="rId43"/>
    <p:sldId id="294" r:id="rId44"/>
    <p:sldId id="296" r:id="rId45"/>
    <p:sldId id="298" r:id="rId46"/>
    <p:sldId id="297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0" r:id="rId68"/>
    <p:sldId id="319" r:id="rId69"/>
    <p:sldId id="321" r:id="rId70"/>
    <p:sldId id="324" r:id="rId71"/>
    <p:sldId id="322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2356E-9775-4EB3-B836-1105D5C40E01}" type="datetimeFigureOut">
              <a:rPr lang="es-419" smtClean="0"/>
              <a:t>13/2/2016</a:t>
            </a:fld>
            <a:endParaRPr lang="es-419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68C3-6618-48BB-8436-4B9D50252F22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8030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Todos</a:t>
            </a:r>
            <a:r>
              <a:rPr lang="es-419" baseline="0" dirty="0" smtClean="0"/>
              <a:t> hemos estado en esa situación</a:t>
            </a:r>
          </a:p>
          <a:p>
            <a:r>
              <a:rPr lang="es-419" baseline="0" dirty="0" smtClean="0"/>
              <a:t>Es ridículo tener muchas versiones similares del mismo documento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68C3-6618-48BB-8436-4B9D50252F22}" type="slidenum">
              <a:rPr lang="es-419" smtClean="0"/>
              <a:t>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9332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13-Feb-16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13-Feb-16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13-Feb-16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asanchez/en" TargetMode="External"/><Relationship Id="rId2" Type="http://schemas.openxmlformats.org/officeDocument/2006/relationships/hyperlink" Target="http://erenetwork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van@Computer.org" TargetMode="External"/><Relationship Id="rId2" Type="http://schemas.openxmlformats.org/officeDocument/2006/relationships/hyperlink" Target="https://www.linkedin.com/in/iasanchez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erenetwork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17.xml"/><Relationship Id="rId7" Type="http://schemas.openxmlformats.org/officeDocument/2006/relationships/slide" Target="slide4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11" Type="http://schemas.openxmlformats.org/officeDocument/2006/relationships/slide" Target="slide67.xml"/><Relationship Id="rId5" Type="http://schemas.openxmlformats.org/officeDocument/2006/relationships/slide" Target="slide23.xml"/><Relationship Id="rId10" Type="http://schemas.openxmlformats.org/officeDocument/2006/relationships/slide" Target="slide58.xml"/><Relationship Id="rId4" Type="http://schemas.openxmlformats.org/officeDocument/2006/relationships/slide" Target="slide20.xml"/><Relationship Id="rId9" Type="http://schemas.openxmlformats.org/officeDocument/2006/relationships/slide" Target="slide5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ivansanchezvera/resbaz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elfrontial/resbaz.gi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ivan@Computer.org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y GitHub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Resbaz</a:t>
            </a:r>
            <a:r>
              <a:rPr lang="en-US" dirty="0" smtClean="0"/>
              <a:t> Guayaquil – Ecuador 2016</a:t>
            </a:r>
          </a:p>
          <a:p>
            <a:r>
              <a:rPr lang="en-US" dirty="0" smtClean="0">
                <a:hlinkClick r:id="rId2"/>
              </a:rPr>
              <a:t>EREN – Ecuadorian Research and Entrepreneurship Network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Ivan Sanchez Vera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0" y="430447"/>
            <a:ext cx="5868692" cy="20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GIT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045"/>
            <a:ext cx="8596668" cy="4445318"/>
          </a:xfrm>
        </p:spPr>
        <p:txBody>
          <a:bodyPr/>
          <a:lstStyle/>
          <a:p>
            <a:r>
              <a:rPr lang="es-419" dirty="0" smtClean="0"/>
              <a:t>Es un VCS</a:t>
            </a:r>
          </a:p>
          <a:p>
            <a:r>
              <a:rPr lang="es-419" dirty="0" smtClean="0"/>
              <a:t>Muy popular hoy en día entre programadores e investigadores.</a:t>
            </a:r>
          </a:p>
          <a:p>
            <a:r>
              <a:rPr lang="es-419" dirty="0" smtClean="0"/>
              <a:t>Es un sistema descentralizado. (no necesita un servidor central para funcionar).</a:t>
            </a:r>
          </a:p>
          <a:p>
            <a:r>
              <a:rPr lang="es-419" dirty="0" smtClean="0"/>
              <a:t>Funciona a Base de Repositorios.</a:t>
            </a:r>
          </a:p>
        </p:txBody>
      </p:sp>
      <p:pic>
        <p:nvPicPr>
          <p:cNvPr id="2052" name="Picture 4" descr="https://git-scm.com/images/logo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12" y="4214893"/>
            <a:ext cx="5346915" cy="22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34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Beneficios de GIT para la Investigación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6167"/>
            <a:ext cx="8596668" cy="4495195"/>
          </a:xfrm>
        </p:spPr>
        <p:txBody>
          <a:bodyPr/>
          <a:lstStyle/>
          <a:p>
            <a:r>
              <a:rPr lang="es-419" dirty="0" smtClean="0"/>
              <a:t>Hace la colaboración mas fácil</a:t>
            </a:r>
          </a:p>
          <a:p>
            <a:r>
              <a:rPr lang="es-419" dirty="0" smtClean="0"/>
              <a:t>Permite obtener mayor retroalimentación</a:t>
            </a:r>
          </a:p>
          <a:p>
            <a:r>
              <a:rPr lang="es-419" dirty="0" smtClean="0"/>
              <a:t>Hace mas transparente el proceso.</a:t>
            </a:r>
          </a:p>
          <a:p>
            <a:r>
              <a:rPr lang="es-419" dirty="0" smtClean="0"/>
              <a:t>Permite la Reproducción de proceso investigativo.</a:t>
            </a:r>
          </a:p>
          <a:p>
            <a:r>
              <a:rPr lang="es-419" dirty="0" smtClean="0"/>
              <a:t>Facilidad de manipular datos geográficos con </a:t>
            </a:r>
            <a:r>
              <a:rPr lang="es-419" dirty="0" err="1" smtClean="0"/>
              <a:t>Geojson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Facilidad para compartir modelos 3d en STL.</a:t>
            </a:r>
            <a:endParaRPr lang="es-419" dirty="0"/>
          </a:p>
        </p:txBody>
      </p:sp>
      <p:pic>
        <p:nvPicPr>
          <p:cNvPr id="2050" name="Picture 2" descr="http://www.lib.uci.edu/sites/tutorials/BeginResearch/public/images/begin_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98" y="3583061"/>
            <a:ext cx="4943302" cy="327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3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Repositorio (Repo)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669"/>
            <a:ext cx="8596668" cy="4428693"/>
          </a:xfrm>
        </p:spPr>
        <p:txBody>
          <a:bodyPr/>
          <a:lstStyle/>
          <a:p>
            <a:r>
              <a:rPr lang="es-419" dirty="0" smtClean="0"/>
              <a:t>Un Repo es un conjunto de archivos cuya historia esta siendo rastreada por GIT.</a:t>
            </a:r>
          </a:p>
          <a:p>
            <a:r>
              <a:rPr lang="es-419" dirty="0" smtClean="0"/>
              <a:t>El Repo engloba todo el histórico de los archivos desde que se inicio el rastreo.</a:t>
            </a:r>
          </a:p>
          <a:p>
            <a:r>
              <a:rPr lang="es-419" dirty="0" smtClean="0"/>
              <a:t>El repo contiene cierta información general (</a:t>
            </a:r>
            <a:r>
              <a:rPr lang="es-419" dirty="0" err="1" smtClean="0"/>
              <a:t>metadata</a:t>
            </a:r>
            <a:r>
              <a:rPr lang="es-419" dirty="0" smtClean="0"/>
              <a:t>) acerca del proyecto.</a:t>
            </a:r>
            <a:endParaRPr lang="es-419" dirty="0"/>
          </a:p>
        </p:txBody>
      </p:sp>
      <p:pic>
        <p:nvPicPr>
          <p:cNvPr id="3074" name="Picture 2" descr="http://www.diogogomes.info/sites/default/files/folder_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1" y="3524250"/>
            <a:ext cx="5545686" cy="31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1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Beneficios</a:t>
            </a:r>
            <a:r>
              <a:rPr lang="en-US" dirty="0" smtClean="0"/>
              <a:t> del Control de </a:t>
            </a:r>
            <a:r>
              <a:rPr lang="en-US" dirty="0" err="1" smtClean="0"/>
              <a:t>Versionamiento</a:t>
            </a:r>
            <a:r>
              <a:rPr lang="en-US" dirty="0" smtClean="0"/>
              <a:t> y 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Usar control de </a:t>
            </a:r>
            <a:r>
              <a:rPr lang="es-419" dirty="0" err="1" smtClean="0"/>
              <a:t>Versionamiento</a:t>
            </a:r>
            <a:r>
              <a:rPr lang="es-419" dirty="0" smtClean="0"/>
              <a:t> es mejor que enviar emails de ida y vuelta.</a:t>
            </a:r>
          </a:p>
          <a:p>
            <a:r>
              <a:rPr lang="es-419" dirty="0" smtClean="0"/>
              <a:t>Ningún </a:t>
            </a:r>
            <a:r>
              <a:rPr lang="es-419" dirty="0" err="1" smtClean="0"/>
              <a:t>commit</a:t>
            </a:r>
            <a:r>
              <a:rPr lang="es-419" dirty="0" smtClean="0"/>
              <a:t> (confirmación) se pierde.</a:t>
            </a:r>
          </a:p>
          <a:p>
            <a:r>
              <a:rPr lang="es-419" dirty="0" smtClean="0"/>
              <a:t>Hay un historial de cambios (puedes volver en el tiempo)</a:t>
            </a:r>
          </a:p>
          <a:p>
            <a:r>
              <a:rPr lang="es-419" dirty="0" smtClean="0"/>
              <a:t>Evita que tengamos conflictos de </a:t>
            </a:r>
            <a:r>
              <a:rPr lang="es-419" dirty="0" err="1" smtClean="0"/>
              <a:t>sobrescritura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Sabemos quien hizo que!</a:t>
            </a:r>
          </a:p>
          <a:p>
            <a:r>
              <a:rPr lang="es-419" dirty="0" smtClean="0"/>
              <a:t>Nos ayuda a recordar después.</a:t>
            </a:r>
          </a:p>
          <a:p>
            <a:r>
              <a:rPr lang="es-419" dirty="0" smtClean="0"/>
              <a:t>Auditable.</a:t>
            </a:r>
          </a:p>
          <a:p>
            <a:endParaRPr lang="es-419" dirty="0"/>
          </a:p>
        </p:txBody>
      </p:sp>
      <p:pic>
        <p:nvPicPr>
          <p:cNvPr id="1026" name="Picture 2" descr="The Bumpy History of Back To the Future Video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18" y="3757353"/>
            <a:ext cx="5518582" cy="31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8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Control de Versiones</a:t>
            </a:r>
            <a:endParaRPr lang="es-419" dirty="0"/>
          </a:p>
        </p:txBody>
      </p:sp>
      <p:sp>
        <p:nvSpPr>
          <p:cNvPr id="7" name="AutoShape 8" descr="Changes are saved sequentially"/>
          <p:cNvSpPr>
            <a:spLocks noChangeAspect="1" noChangeArrowheads="1"/>
          </p:cNvSpPr>
          <p:nvPr/>
        </p:nvSpPr>
        <p:spPr bwMode="auto">
          <a:xfrm>
            <a:off x="1615407" y="34650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05" t="8991" r="37964" b="75745"/>
          <a:stretch/>
        </p:blipFill>
        <p:spPr>
          <a:xfrm>
            <a:off x="510640" y="2014846"/>
            <a:ext cx="8505846" cy="2390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334" y="4539045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Documento Base + Cambios</a:t>
            </a:r>
            <a:endParaRPr lang="es-419" dirty="0"/>
          </a:p>
        </p:txBody>
      </p:sp>
      <p:sp>
        <p:nvSpPr>
          <p:cNvPr id="10" name="TextBox 9"/>
          <p:cNvSpPr txBox="1"/>
          <p:nvPr/>
        </p:nvSpPr>
        <p:spPr>
          <a:xfrm>
            <a:off x="973777" y="5296395"/>
            <a:ext cx="44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Los cambios son guardados en secuencia.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9290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Control de Versiones</a:t>
            </a:r>
            <a:endParaRPr lang="es-419" dirty="0"/>
          </a:p>
        </p:txBody>
      </p:sp>
      <p:sp>
        <p:nvSpPr>
          <p:cNvPr id="7" name="AutoShape 8" descr="Changes are saved sequentially"/>
          <p:cNvSpPr>
            <a:spLocks noChangeAspect="1" noChangeArrowheads="1"/>
          </p:cNvSpPr>
          <p:nvPr/>
        </p:nvSpPr>
        <p:spPr bwMode="auto">
          <a:xfrm>
            <a:off x="1615407" y="34650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9" name="TextBox 8"/>
          <p:cNvSpPr txBox="1"/>
          <p:nvPr/>
        </p:nvSpPr>
        <p:spPr>
          <a:xfrm>
            <a:off x="646434" y="5888990"/>
            <a:ext cx="684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Pensemos en el documento y los cambios como cosas separadas.</a:t>
            </a:r>
            <a:endParaRPr lang="es-419" dirty="0"/>
          </a:p>
        </p:txBody>
      </p:sp>
      <p:sp>
        <p:nvSpPr>
          <p:cNvPr id="10" name="TextBox 9"/>
          <p:cNvSpPr txBox="1"/>
          <p:nvPr/>
        </p:nvSpPr>
        <p:spPr>
          <a:xfrm>
            <a:off x="646434" y="5304423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Se pueden crear varias versiones del mismo archivo.</a:t>
            </a:r>
            <a:endParaRPr lang="es-41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524" t="33593" r="41224" b="34077"/>
          <a:stretch/>
        </p:blipFill>
        <p:spPr>
          <a:xfrm>
            <a:off x="2967148" y="1270000"/>
            <a:ext cx="4043242" cy="38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Control de Versiones</a:t>
            </a:r>
            <a:endParaRPr lang="es-419" dirty="0"/>
          </a:p>
        </p:txBody>
      </p:sp>
      <p:sp>
        <p:nvSpPr>
          <p:cNvPr id="7" name="AutoShape 8" descr="Changes are saved sequentially"/>
          <p:cNvSpPr>
            <a:spLocks noChangeAspect="1" noChangeArrowheads="1"/>
          </p:cNvSpPr>
          <p:nvPr/>
        </p:nvSpPr>
        <p:spPr bwMode="auto">
          <a:xfrm>
            <a:off x="1615407" y="34650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9" name="TextBox 8"/>
          <p:cNvSpPr txBox="1"/>
          <p:nvPr/>
        </p:nvSpPr>
        <p:spPr>
          <a:xfrm>
            <a:off x="646434" y="5888990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Se necesitan resolver los conflictos en los archivos.</a:t>
            </a:r>
            <a:endParaRPr lang="es-419" dirty="0"/>
          </a:p>
        </p:txBody>
      </p:sp>
      <p:sp>
        <p:nvSpPr>
          <p:cNvPr id="10" name="TextBox 9"/>
          <p:cNvSpPr txBox="1"/>
          <p:nvPr/>
        </p:nvSpPr>
        <p:spPr>
          <a:xfrm>
            <a:off x="646434" y="5304423"/>
            <a:ext cx="571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 smtClean="0"/>
              <a:t>Multiples</a:t>
            </a:r>
            <a:r>
              <a:rPr lang="es-419" dirty="0" smtClean="0"/>
              <a:t> Versiones se pueden combinar en una sola.</a:t>
            </a:r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038" t="28172" r="38204" b="40081"/>
          <a:stretch/>
        </p:blipFill>
        <p:spPr>
          <a:xfrm>
            <a:off x="2986126" y="1271404"/>
            <a:ext cx="4651748" cy="38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3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Instalando </a:t>
            </a:r>
            <a:r>
              <a:rPr lang="es-419" dirty="0" smtClean="0"/>
              <a:t>GIT</a:t>
            </a: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485894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Configurar </a:t>
            </a:r>
            <a:r>
              <a:rPr lang="es-419" dirty="0" err="1" smtClean="0"/>
              <a:t>Git</a:t>
            </a:r>
            <a:r>
              <a:rPr lang="es-419" dirty="0" smtClean="0"/>
              <a:t> Para su primer uso</a:t>
            </a:r>
          </a:p>
          <a:p>
            <a:r>
              <a:rPr lang="es-419" dirty="0" smtClean="0"/>
              <a:t>Entender las configuraciones globales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3887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Instalación de GIT</a:t>
            </a:r>
            <a:endParaRPr lang="es-419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Para este Taller ResBaz, ya todas las maquinas contienen GIT Instalado para ahorrar tiempo.</a:t>
            </a:r>
          </a:p>
          <a:p>
            <a:r>
              <a:rPr lang="es-419" dirty="0" smtClean="0"/>
              <a:t>Descargar la versión para su sistema operativo.</a:t>
            </a:r>
          </a:p>
          <a:p>
            <a:r>
              <a:rPr lang="es-419" dirty="0" smtClean="0"/>
              <a:t>Cada sistema tiene instrucciones diferentes para su instalación.</a:t>
            </a:r>
          </a:p>
          <a:p>
            <a:r>
              <a:rPr lang="es-419" dirty="0" smtClean="0"/>
              <a:t>Muchas Versiones de </a:t>
            </a:r>
            <a:r>
              <a:rPr lang="es-419" dirty="0" err="1" smtClean="0"/>
              <a:t>MacOs</a:t>
            </a:r>
            <a:r>
              <a:rPr lang="es-419" dirty="0" smtClean="0"/>
              <a:t> y Linux ya tienen GIT pre-instalado.</a:t>
            </a:r>
          </a:p>
          <a:p>
            <a:r>
              <a:rPr lang="es-419" dirty="0" smtClean="0"/>
              <a:t>En Windows GIT debe ser instalado desde 0. =(</a:t>
            </a:r>
          </a:p>
          <a:p>
            <a:r>
              <a:rPr lang="es-419" dirty="0" smtClean="0"/>
              <a:t>Descargar el ejecutable.</a:t>
            </a:r>
          </a:p>
          <a:p>
            <a:r>
              <a:rPr lang="es-419" dirty="0" smtClean="0"/>
              <a:t>Al Instalar, seleccionar </a:t>
            </a:r>
            <a:r>
              <a:rPr lang="es-419" dirty="0" err="1" smtClean="0"/>
              <a:t>GITBash</a:t>
            </a:r>
            <a:r>
              <a:rPr lang="es-419" dirty="0" smtClean="0"/>
              <a:t> (La línea de comandos recomendada).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4925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Configuraciones Globales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configurar</a:t>
            </a:r>
            <a:r>
              <a:rPr lang="en-US" dirty="0" smtClean="0"/>
              <a:t> el </a:t>
            </a:r>
            <a:r>
              <a:rPr lang="en-US" dirty="0" err="1" smtClean="0"/>
              <a:t>usuarion</a:t>
            </a:r>
            <a:r>
              <a:rPr lang="en-US" dirty="0" smtClean="0"/>
              <a:t> GIT en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maquina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</a:t>
            </a:r>
            <a:r>
              <a:rPr lang="en-US" dirty="0" smtClean="0"/>
              <a:t>“Ivan Sanchez"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smtClean="0"/>
              <a:t>“ivan@computer.org"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color.ui</a:t>
            </a:r>
            <a:r>
              <a:rPr lang="en-US" dirty="0"/>
              <a:t> "</a:t>
            </a:r>
            <a:r>
              <a:rPr lang="en-US" dirty="0" smtClean="0"/>
              <a:t>auto“</a:t>
            </a:r>
          </a:p>
          <a:p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ver</a:t>
            </a:r>
            <a:r>
              <a:rPr lang="en-US" dirty="0" smtClean="0"/>
              <a:t> la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configuraciones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config</a:t>
            </a:r>
            <a:r>
              <a:rPr lang="es-419" dirty="0" smtClean="0"/>
              <a:t> --</a:t>
            </a:r>
            <a:r>
              <a:rPr lang="es-419" dirty="0" err="1" smtClean="0"/>
              <a:t>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50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Quien Soy!?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949" y="1509660"/>
            <a:ext cx="5176434" cy="5216604"/>
          </a:xfrm>
        </p:spPr>
        <p:txBody>
          <a:bodyPr>
            <a:normAutofit fontScale="92500" lnSpcReduction="10000"/>
          </a:bodyPr>
          <a:lstStyle/>
          <a:p>
            <a:r>
              <a:rPr lang="es-419" dirty="0" smtClean="0"/>
              <a:t>Aun sigo descubriéndolo, pero se que:</a:t>
            </a:r>
          </a:p>
          <a:p>
            <a:r>
              <a:rPr lang="es-419" dirty="0" smtClean="0"/>
              <a:t>Mi nombre es Ivan Sanchez pero me dicen Panchito.</a:t>
            </a:r>
          </a:p>
          <a:p>
            <a:r>
              <a:rPr lang="es-419" dirty="0" smtClean="0"/>
              <a:t>Fui estudiante de Ing. Sistemas en la UCSG</a:t>
            </a:r>
          </a:p>
          <a:p>
            <a:r>
              <a:rPr lang="es-419" dirty="0" smtClean="0"/>
              <a:t>Hice una maestría en Computación en la Universidad de Melbourne (Australia)</a:t>
            </a:r>
          </a:p>
          <a:p>
            <a:r>
              <a:rPr lang="es-419" dirty="0" smtClean="0"/>
              <a:t>Publique con mi ídolo Rao Kotagiri (famoso investigador de ML)</a:t>
            </a:r>
          </a:p>
          <a:p>
            <a:r>
              <a:rPr lang="es-419" dirty="0" smtClean="0"/>
              <a:t>Soy parte de EREN y quiero hacer un cambio!</a:t>
            </a:r>
          </a:p>
          <a:p>
            <a:r>
              <a:rPr lang="es-419" dirty="0" smtClean="0"/>
              <a:t>Creo en la ciencia y en el poder de Machine </a:t>
            </a:r>
            <a:r>
              <a:rPr lang="es-419" dirty="0" err="1" smtClean="0"/>
              <a:t>Learning</a:t>
            </a:r>
            <a:r>
              <a:rPr lang="es-419" dirty="0" smtClean="0"/>
              <a:t> y la minería de Datos.</a:t>
            </a:r>
          </a:p>
          <a:p>
            <a:r>
              <a:rPr lang="es-419" dirty="0" smtClean="0"/>
              <a:t>Me gusta Viajar, programar y andar en </a:t>
            </a:r>
            <a:r>
              <a:rPr lang="es-419" dirty="0" err="1" smtClean="0"/>
              <a:t>metrovia</a:t>
            </a:r>
            <a:r>
              <a:rPr lang="es-419" dirty="0" smtClean="0"/>
              <a:t> (mentira).</a:t>
            </a:r>
          </a:p>
          <a:p>
            <a:r>
              <a:rPr lang="es-419" dirty="0">
                <a:hlinkClick r:id="rId2"/>
              </a:rPr>
              <a:t>https://</a:t>
            </a:r>
            <a:r>
              <a:rPr lang="es-419" dirty="0" smtClean="0">
                <a:hlinkClick r:id="rId2"/>
              </a:rPr>
              <a:t>www.linkedin.com/in/iasanchez/en</a:t>
            </a:r>
            <a:endParaRPr lang="es-419" dirty="0" smtClean="0"/>
          </a:p>
          <a:p>
            <a:r>
              <a:rPr lang="es-419" dirty="0" smtClean="0"/>
              <a:t>Email: </a:t>
            </a:r>
            <a:r>
              <a:rPr lang="es-419" dirty="0" smtClean="0">
                <a:hlinkClick r:id="rId3"/>
              </a:rPr>
              <a:t>ivan@Computer.org</a:t>
            </a:r>
            <a:endParaRPr lang="es-419" dirty="0" smtClean="0"/>
          </a:p>
          <a:p>
            <a:r>
              <a:rPr lang="es-419" dirty="0" smtClean="0"/>
              <a:t>Twitter: @1vand1ng0</a:t>
            </a:r>
            <a:endParaRPr lang="es-419" dirty="0"/>
          </a:p>
        </p:txBody>
      </p:sp>
      <p:pic>
        <p:nvPicPr>
          <p:cNvPr id="1026" name="Picture 2" descr="Ivan Profile 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68" y="1689314"/>
            <a:ext cx="3728801" cy="37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5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Crear un Repositorio</a:t>
            </a: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Crear un Repositorio Local de GIT.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8851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Inicializar Directorio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Crear directorio</a:t>
            </a:r>
          </a:p>
          <a:p>
            <a:r>
              <a:rPr lang="es-419" dirty="0" err="1"/>
              <a:t>m</a:t>
            </a:r>
            <a:r>
              <a:rPr lang="es-419" dirty="0" err="1" smtClean="0"/>
              <a:t>kdir</a:t>
            </a:r>
            <a:r>
              <a:rPr lang="es-419" dirty="0" smtClean="0"/>
              <a:t> </a:t>
            </a:r>
            <a:r>
              <a:rPr lang="es-419" dirty="0" err="1" smtClean="0"/>
              <a:t>resbaz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Cambiarse al directorio recientemente creado</a:t>
            </a:r>
          </a:p>
          <a:p>
            <a:r>
              <a:rPr lang="es-419" dirty="0"/>
              <a:t>c</a:t>
            </a:r>
            <a:r>
              <a:rPr lang="es-419" dirty="0" smtClean="0"/>
              <a:t>d </a:t>
            </a:r>
            <a:r>
              <a:rPr lang="es-419" dirty="0" err="1" smtClean="0"/>
              <a:t>resbaz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Inicializar </a:t>
            </a:r>
            <a:r>
              <a:rPr lang="es-419" dirty="0" err="1" smtClean="0"/>
              <a:t>git</a:t>
            </a:r>
            <a:r>
              <a:rPr lang="es-419" dirty="0" smtClean="0"/>
              <a:t> en este directorio</a:t>
            </a:r>
          </a:p>
          <a:p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init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6346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Veamos que hay?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23338"/>
          </a:xfrm>
        </p:spPr>
        <p:txBody>
          <a:bodyPr/>
          <a:lstStyle/>
          <a:p>
            <a:r>
              <a:rPr lang="es-419" dirty="0" smtClean="0"/>
              <a:t>$ </a:t>
            </a:r>
            <a:r>
              <a:rPr lang="es-419" dirty="0" err="1" smtClean="0"/>
              <a:t>ls</a:t>
            </a:r>
            <a:endParaRPr lang="es-419" dirty="0" smtClean="0"/>
          </a:p>
          <a:p>
            <a:r>
              <a:rPr lang="es-419" dirty="0" smtClean="0"/>
              <a:t>Parece que no hay nada.</a:t>
            </a:r>
          </a:p>
          <a:p>
            <a:endParaRPr lang="es-419" dirty="0"/>
          </a:p>
          <a:p>
            <a:r>
              <a:rPr lang="es-419" dirty="0" smtClean="0"/>
              <a:t>Pero </a:t>
            </a:r>
            <a:r>
              <a:rPr lang="es-419" dirty="0" err="1" smtClean="0"/>
              <a:t>git</a:t>
            </a:r>
            <a:r>
              <a:rPr lang="es-419" dirty="0" smtClean="0"/>
              <a:t> crea carpetas ocultas .</a:t>
            </a:r>
            <a:r>
              <a:rPr lang="es-419" dirty="0" err="1" smtClean="0"/>
              <a:t>git</a:t>
            </a:r>
            <a:r>
              <a:rPr lang="es-419" dirty="0" smtClean="0"/>
              <a:t>, que contienen toda la </a:t>
            </a:r>
            <a:r>
              <a:rPr lang="es-419" dirty="0" err="1" smtClean="0"/>
              <a:t>info</a:t>
            </a:r>
            <a:r>
              <a:rPr lang="es-419" dirty="0" smtClean="0"/>
              <a:t> de nuestro Repo.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ls</a:t>
            </a:r>
            <a:r>
              <a:rPr lang="es-419" dirty="0" smtClean="0"/>
              <a:t> –a</a:t>
            </a:r>
          </a:p>
          <a:p>
            <a:endParaRPr lang="es-419" dirty="0"/>
          </a:p>
          <a:p>
            <a:r>
              <a:rPr lang="es-419" dirty="0" smtClean="0"/>
              <a:t>Si borramos .</a:t>
            </a:r>
            <a:r>
              <a:rPr lang="es-419" dirty="0" err="1" smtClean="0"/>
              <a:t>git</a:t>
            </a:r>
            <a:r>
              <a:rPr lang="es-419" dirty="0"/>
              <a:t> </a:t>
            </a:r>
            <a:r>
              <a:rPr lang="es-419" dirty="0" smtClean="0"/>
              <a:t>-&gt; KABOOM, perdimos todo el historial del proyecto.</a:t>
            </a:r>
          </a:p>
          <a:p>
            <a:endParaRPr lang="es-419" dirty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</a:t>
            </a:r>
          </a:p>
          <a:p>
            <a:r>
              <a:rPr lang="es-419" dirty="0" smtClean="0"/>
              <a:t>Nos muestra el estado de este Repositorio =)</a:t>
            </a:r>
          </a:p>
        </p:txBody>
      </p:sp>
    </p:spTree>
    <p:extLst>
      <p:ext uri="{BB962C8B-B14F-4D97-AF65-F5344CB8AC3E}">
        <p14:creationId xmlns:p14="http://schemas.microsoft.com/office/powerpoint/2010/main" val="416040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Rastreo de </a:t>
            </a:r>
            <a:r>
              <a:rPr lang="es-419" dirty="0" smtClean="0"/>
              <a:t>Cambios</a:t>
            </a: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Recorrer el ciclo de modificar-agregar-confirmar para uno y mas archivos.</a:t>
            </a:r>
          </a:p>
          <a:p>
            <a:r>
              <a:rPr lang="es-419" dirty="0" smtClean="0"/>
              <a:t>Explicar donde la información es almacenada en cada etapa de ciclo de rastreo de GIT.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928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Cambios, cambios, cambios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Creemos un archivo para rastrear los cambios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vim</a:t>
            </a:r>
            <a:r>
              <a:rPr lang="es-419" dirty="0" smtClean="0"/>
              <a:t> resbaz_proyecto.txt</a:t>
            </a:r>
          </a:p>
          <a:p>
            <a:endParaRPr lang="es-419" dirty="0"/>
          </a:p>
          <a:p>
            <a:r>
              <a:rPr lang="es-419" dirty="0" err="1" smtClean="0"/>
              <a:t>Tipeamos</a:t>
            </a:r>
            <a:r>
              <a:rPr lang="es-419" dirty="0" smtClean="0"/>
              <a:t> un texto</a:t>
            </a:r>
          </a:p>
          <a:p>
            <a:r>
              <a:rPr lang="es-419" dirty="0" smtClean="0"/>
              <a:t>“Este </a:t>
            </a:r>
            <a:r>
              <a:rPr lang="es-419" dirty="0" smtClean="0"/>
              <a:t>proyecto </a:t>
            </a:r>
            <a:r>
              <a:rPr lang="es-419" dirty="0" smtClean="0"/>
              <a:t>investiga la dinámica de </a:t>
            </a:r>
            <a:r>
              <a:rPr lang="es-419" dirty="0" smtClean="0"/>
              <a:t>gatitos ninja peleando contra </a:t>
            </a:r>
            <a:r>
              <a:rPr lang="es-419" dirty="0" err="1" smtClean="0"/>
              <a:t>godzilla</a:t>
            </a:r>
            <a:r>
              <a:rPr lang="es-419" dirty="0" smtClean="0"/>
              <a:t>.”</a:t>
            </a:r>
            <a:endParaRPr lang="es-419" dirty="0" smtClean="0"/>
          </a:p>
          <a:p>
            <a:endParaRPr lang="es-419" dirty="0" smtClean="0"/>
          </a:p>
          <a:p>
            <a:r>
              <a:rPr lang="es-419" dirty="0" smtClean="0"/>
              <a:t>Salimos de VI y Guardamos</a:t>
            </a:r>
          </a:p>
          <a:p>
            <a:r>
              <a:rPr lang="es-419" dirty="0" smtClean="0"/>
              <a:t>(presiona la tecla ESC y luego </a:t>
            </a:r>
            <a:r>
              <a:rPr lang="es-419" dirty="0" err="1" smtClean="0"/>
              <a:t>tipea</a:t>
            </a:r>
            <a:r>
              <a:rPr lang="es-419" dirty="0" smtClean="0"/>
              <a:t> :</a:t>
            </a:r>
            <a:r>
              <a:rPr lang="es-419" dirty="0" err="1" smtClean="0"/>
              <a:t>wq</a:t>
            </a:r>
            <a:r>
              <a:rPr lang="es-419" dirty="0" smtClean="0"/>
              <a:t>!)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3052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Etapas	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err="1" smtClean="0"/>
              <a:t>Untracked</a:t>
            </a:r>
            <a:endParaRPr lang="es-419" dirty="0" smtClean="0"/>
          </a:p>
          <a:p>
            <a:r>
              <a:rPr lang="es-419" dirty="0" err="1" smtClean="0"/>
              <a:t>Tracked</a:t>
            </a:r>
            <a:endParaRPr lang="es-419" dirty="0" smtClean="0"/>
          </a:p>
          <a:p>
            <a:r>
              <a:rPr lang="es-419" dirty="0" err="1" smtClean="0"/>
              <a:t>Commited</a:t>
            </a:r>
            <a:endParaRPr lang="es-419" dirty="0"/>
          </a:p>
        </p:txBody>
      </p:sp>
      <p:pic>
        <p:nvPicPr>
          <p:cNvPr id="3074" name="Picture 2" descr="https://git-scm.com/images/about/index1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09" y="1697629"/>
            <a:ext cx="653415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99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Problema?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2917"/>
            <a:ext cx="8596668" cy="4971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 smtClean="0"/>
              <a:t>Y si creamos un directorio dentro de otro directorio que ya tiene </a:t>
            </a:r>
            <a:r>
              <a:rPr lang="es-419" dirty="0" err="1" smtClean="0"/>
              <a:t>git</a:t>
            </a:r>
            <a:r>
              <a:rPr lang="es-419" dirty="0" smtClean="0"/>
              <a:t> e inicializamos un repo dentro de otro repo? Que opinan?</a:t>
            </a:r>
          </a:p>
          <a:p>
            <a:pPr marL="0" indent="0">
              <a:buNone/>
            </a:pPr>
            <a:r>
              <a:rPr lang="es-419" dirty="0" smtClean="0"/>
              <a:t>Primero Crear </a:t>
            </a:r>
            <a:r>
              <a:rPr lang="es-419" dirty="0" smtClean="0"/>
              <a:t>directorio base</a:t>
            </a:r>
          </a:p>
          <a:p>
            <a:r>
              <a:rPr lang="es-419" dirty="0" smtClean="0"/>
              <a:t>$ cd  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mkdir</a:t>
            </a:r>
            <a:r>
              <a:rPr lang="es-419" dirty="0" smtClean="0"/>
              <a:t> </a:t>
            </a:r>
            <a:r>
              <a:rPr lang="es-419" dirty="0" err="1" smtClean="0"/>
              <a:t>resbaz</a:t>
            </a:r>
            <a:endParaRPr lang="es-419" dirty="0" smtClean="0"/>
          </a:p>
          <a:p>
            <a:r>
              <a:rPr lang="es-419" dirty="0" smtClean="0"/>
              <a:t>$ cd </a:t>
            </a:r>
            <a:r>
              <a:rPr lang="es-419" dirty="0" err="1" smtClean="0"/>
              <a:t>resbaz</a:t>
            </a:r>
            <a:endParaRPr lang="es-419" dirty="0" smtClean="0"/>
          </a:p>
          <a:p>
            <a:pPr marL="0" indent="0">
              <a:buNone/>
            </a:pPr>
            <a:r>
              <a:rPr lang="es-419" dirty="0" smtClean="0"/>
              <a:t>Luego inicializar </a:t>
            </a:r>
            <a:r>
              <a:rPr lang="es-419" dirty="0" err="1" smtClean="0"/>
              <a:t>git</a:t>
            </a:r>
            <a:r>
              <a:rPr lang="es-419" dirty="0" smtClean="0"/>
              <a:t> y crear repo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init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mkdir</a:t>
            </a:r>
            <a:r>
              <a:rPr lang="es-419" dirty="0" smtClean="0"/>
              <a:t> </a:t>
            </a:r>
            <a:r>
              <a:rPr lang="es-419" dirty="0" err="1" smtClean="0"/>
              <a:t>miniproyecto</a:t>
            </a:r>
            <a:endParaRPr lang="es-419" dirty="0" smtClean="0"/>
          </a:p>
          <a:p>
            <a:r>
              <a:rPr lang="es-419" dirty="0" smtClean="0"/>
              <a:t>$ cd </a:t>
            </a:r>
            <a:r>
              <a:rPr lang="es-419" dirty="0" err="1" smtClean="0"/>
              <a:t>miniproyecto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init</a:t>
            </a:r>
            <a:endParaRPr lang="es-419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9274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Revisemos el archivo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Para listar los archivos.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ls</a:t>
            </a:r>
            <a:r>
              <a:rPr lang="es-419" dirty="0" smtClean="0"/>
              <a:t> </a:t>
            </a:r>
          </a:p>
          <a:p>
            <a:endParaRPr lang="es-419" dirty="0"/>
          </a:p>
          <a:p>
            <a:r>
              <a:rPr lang="es-419" dirty="0" smtClean="0"/>
              <a:t>Para imprimir el contenido del archivo en pantalla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cat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endParaRPr lang="es-419" dirty="0" smtClean="0"/>
          </a:p>
          <a:p>
            <a:r>
              <a:rPr lang="es-419" dirty="0" smtClean="0"/>
              <a:t>Ahora revisemos el estado de nuestro Repo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7874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Solución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Tan solo borrar la carpeta .</a:t>
            </a:r>
            <a:r>
              <a:rPr lang="es-419" dirty="0" err="1" smtClean="0"/>
              <a:t>git</a:t>
            </a:r>
            <a:r>
              <a:rPr lang="es-419" dirty="0" smtClean="0"/>
              <a:t> dentro del </a:t>
            </a:r>
            <a:r>
              <a:rPr lang="es-419" dirty="0" err="1" smtClean="0"/>
              <a:t>subrepo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Porque era mala idea?</a:t>
            </a:r>
          </a:p>
          <a:p>
            <a:r>
              <a:rPr lang="es-419" dirty="0" smtClean="0"/>
              <a:t>La carpeta base ya estaba siendo rastreada, lo que implica que todas las subcarpetas estaban siendo rastreadas también.</a:t>
            </a:r>
          </a:p>
          <a:p>
            <a:r>
              <a:rPr lang="es-419" dirty="0" smtClean="0"/>
              <a:t>Si queremos separar la historia de ambas carpetas, entonces no parecen pertenecer al mismo proyecto. Tengamos carpetas separadas y podemos rastrear ambas como 2 Repositorios separados.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4714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Agreguemos el primer Archivo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El archivo que creamos no esta rastreado aun</a:t>
            </a:r>
          </a:p>
          <a:p>
            <a:r>
              <a:rPr lang="es-419" dirty="0" smtClean="0"/>
              <a:t>Hay que agregarlo a </a:t>
            </a:r>
            <a:r>
              <a:rPr lang="es-419" dirty="0" err="1" smtClean="0"/>
              <a:t>git</a:t>
            </a:r>
            <a:r>
              <a:rPr lang="es-419" dirty="0" smtClean="0"/>
              <a:t> para que este lo rastree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endParaRPr lang="es-419" dirty="0" smtClean="0"/>
          </a:p>
          <a:p>
            <a:r>
              <a:rPr lang="es-419" dirty="0" smtClean="0"/>
              <a:t>Volvamos a revisar el estado del Proyecto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</a:t>
            </a:r>
          </a:p>
          <a:p>
            <a:endParaRPr lang="es-419" dirty="0"/>
          </a:p>
          <a:p>
            <a:r>
              <a:rPr lang="es-419" dirty="0" smtClean="0"/>
              <a:t>Ahora el archivo esta en </a:t>
            </a:r>
            <a:r>
              <a:rPr lang="es-419" dirty="0" err="1" smtClean="0"/>
              <a:t>Staging</a:t>
            </a:r>
            <a:r>
              <a:rPr lang="es-419" dirty="0" smtClean="0"/>
              <a:t> </a:t>
            </a:r>
            <a:r>
              <a:rPr lang="es-419" dirty="0" err="1" smtClean="0"/>
              <a:t>Area</a:t>
            </a:r>
            <a:endParaRPr lang="es-419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24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EREN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6841"/>
            <a:ext cx="6172917" cy="5176434"/>
          </a:xfrm>
        </p:spPr>
        <p:txBody>
          <a:bodyPr>
            <a:normAutofit/>
          </a:bodyPr>
          <a:lstStyle/>
          <a:p>
            <a:r>
              <a:rPr lang="es-419" dirty="0" smtClean="0"/>
              <a:t>La red de Ecuatorianos en emprendimiento e investigación </a:t>
            </a:r>
          </a:p>
          <a:p>
            <a:r>
              <a:rPr lang="es-419" dirty="0" err="1" smtClean="0"/>
              <a:t>Ecuadorian</a:t>
            </a:r>
            <a:r>
              <a:rPr lang="es-419" dirty="0" smtClean="0"/>
              <a:t> </a:t>
            </a:r>
            <a:r>
              <a:rPr lang="es-419" dirty="0" err="1" smtClean="0"/>
              <a:t>Research</a:t>
            </a:r>
            <a:r>
              <a:rPr lang="es-419" dirty="0" smtClean="0"/>
              <a:t> &amp; </a:t>
            </a:r>
            <a:r>
              <a:rPr lang="es-419" dirty="0" err="1" smtClean="0"/>
              <a:t>Entrepreneurship</a:t>
            </a:r>
            <a:r>
              <a:rPr lang="es-419" dirty="0" smtClean="0"/>
              <a:t> Network (EREN por sus siglas en Ingles).</a:t>
            </a:r>
          </a:p>
          <a:p>
            <a:r>
              <a:rPr lang="es-419" dirty="0" smtClean="0"/>
              <a:t>Nos gusta la ciencia, la innovación y el emprendimiento.</a:t>
            </a:r>
          </a:p>
          <a:p>
            <a:r>
              <a:rPr lang="es-419" dirty="0" smtClean="0"/>
              <a:t>Formados por Ecuatorianos de muchas partes del país, distribuidos alrededor del mundo.</a:t>
            </a:r>
          </a:p>
          <a:p>
            <a:r>
              <a:rPr lang="es-419" dirty="0" smtClean="0"/>
              <a:t>Hacemos eventos gratuitos para promover la investigación, el emprendimiento, la innovación y las redes de personas en estos temas.</a:t>
            </a:r>
          </a:p>
          <a:p>
            <a:r>
              <a:rPr lang="es-419" dirty="0" smtClean="0"/>
              <a:t>Somos una red abierta, todos son bienvenidos!</a:t>
            </a:r>
          </a:p>
          <a:p>
            <a:r>
              <a:rPr lang="es-419" dirty="0" smtClean="0"/>
              <a:t>Nos gusta la Pizza.</a:t>
            </a:r>
          </a:p>
          <a:p>
            <a:r>
              <a:rPr lang="es-419" dirty="0" smtClean="0"/>
              <a:t>Visiten nuestra pagina: </a:t>
            </a:r>
            <a:r>
              <a:rPr lang="es-419" dirty="0">
                <a:hlinkClick r:id="rId2"/>
              </a:rPr>
              <a:t>http://www.erenetwork.org</a:t>
            </a:r>
            <a:r>
              <a:rPr lang="es-419" dirty="0" smtClean="0">
                <a:hlinkClick r:id="rId2"/>
              </a:rPr>
              <a:t>/</a:t>
            </a:r>
            <a:endParaRPr lang="es-419" dirty="0" smtClean="0"/>
          </a:p>
          <a:p>
            <a:endParaRPr lang="es-419" dirty="0" smtClean="0"/>
          </a:p>
          <a:p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77" y="195342"/>
            <a:ext cx="3064025" cy="30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Nuestro Primer </a:t>
            </a:r>
            <a:r>
              <a:rPr lang="es-419" dirty="0" err="1" smtClean="0"/>
              <a:t>Commit</a:t>
            </a:r>
            <a:r>
              <a:rPr lang="es-419" dirty="0" smtClean="0"/>
              <a:t> (</a:t>
            </a:r>
            <a:r>
              <a:rPr lang="es-419" dirty="0" err="1" smtClean="0"/>
              <a:t>Confirmacion</a:t>
            </a:r>
            <a:r>
              <a:rPr lang="es-419" dirty="0" smtClean="0"/>
              <a:t>)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Realizamos la primera confirmación en nuestro </a:t>
            </a:r>
            <a:r>
              <a:rPr lang="es-419" dirty="0" err="1" smtClean="0"/>
              <a:t>respositorio</a:t>
            </a:r>
            <a:endParaRPr lang="es-419" dirty="0" smtClean="0"/>
          </a:p>
          <a:p>
            <a:r>
              <a:rPr lang="es-419" dirty="0" smtClean="0"/>
              <a:t>Cada </a:t>
            </a:r>
            <a:r>
              <a:rPr lang="es-419" dirty="0" err="1" smtClean="0"/>
              <a:t>commit</a:t>
            </a:r>
            <a:r>
              <a:rPr lang="es-419" dirty="0" smtClean="0"/>
              <a:t> permite registrar la historia del repositorio</a:t>
            </a:r>
          </a:p>
          <a:p>
            <a:r>
              <a:rPr lang="es-419" dirty="0" smtClean="0"/>
              <a:t>Todo </a:t>
            </a:r>
            <a:r>
              <a:rPr lang="es-419" dirty="0" err="1" smtClean="0"/>
              <a:t>commit</a:t>
            </a:r>
            <a:r>
              <a:rPr lang="es-419" dirty="0" smtClean="0"/>
              <a:t> debe llevar un mensaje.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–m “Agregamos descripción de </a:t>
            </a:r>
            <a:r>
              <a:rPr lang="es-419" dirty="0" err="1" smtClean="0"/>
              <a:t>Investigacion</a:t>
            </a:r>
            <a:r>
              <a:rPr lang="es-419" dirty="0" smtClean="0"/>
              <a:t>”</a:t>
            </a:r>
          </a:p>
          <a:p>
            <a:endParaRPr lang="es-419" dirty="0"/>
          </a:p>
          <a:p>
            <a:r>
              <a:rPr lang="es-419" dirty="0" err="1" smtClean="0"/>
              <a:t>Commit</a:t>
            </a:r>
            <a:r>
              <a:rPr lang="es-419" dirty="0" smtClean="0"/>
              <a:t> crea una copia permanente del repositorio con un ID.</a:t>
            </a:r>
          </a:p>
          <a:p>
            <a:r>
              <a:rPr lang="es-419" dirty="0" smtClean="0"/>
              <a:t>Revisamos el estado del Repo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</a:t>
            </a:r>
          </a:p>
          <a:p>
            <a:r>
              <a:rPr lang="es-419" dirty="0" smtClean="0"/>
              <a:t>Y todo esta bien o es espero!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1264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Historial y Diferencias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419" dirty="0" smtClean="0"/>
              <a:t>Revisamos el historial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log</a:t>
            </a:r>
          </a:p>
          <a:p>
            <a:endParaRPr lang="es-419" dirty="0"/>
          </a:p>
          <a:p>
            <a:r>
              <a:rPr lang="es-419" dirty="0" smtClean="0"/>
              <a:t>Para ver las diferencias entre diferentes versiones de un archivo: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diff</a:t>
            </a:r>
            <a:endParaRPr lang="es-419" dirty="0" smtClean="0"/>
          </a:p>
          <a:p>
            <a:r>
              <a:rPr lang="es-419" dirty="0" smtClean="0"/>
              <a:t>Para ver las diferencias con respecto al </a:t>
            </a:r>
            <a:r>
              <a:rPr lang="es-419" dirty="0" err="1" smtClean="0"/>
              <a:t>commit</a:t>
            </a:r>
            <a:r>
              <a:rPr lang="es-419" dirty="0" smtClean="0"/>
              <a:t> anterior:</a:t>
            </a:r>
          </a:p>
          <a:p>
            <a:r>
              <a:rPr lang="es-419" dirty="0" smtClean="0"/>
              <a:t>$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diff</a:t>
            </a:r>
            <a:r>
              <a:rPr lang="es-419" dirty="0" smtClean="0"/>
              <a:t> --</a:t>
            </a:r>
            <a:r>
              <a:rPr lang="es-419" dirty="0" err="1" smtClean="0"/>
              <a:t>staged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Porque </a:t>
            </a:r>
            <a:r>
              <a:rPr lang="es-419" dirty="0" err="1" smtClean="0"/>
              <a:t>Git</a:t>
            </a:r>
            <a:r>
              <a:rPr lang="es-419" dirty="0"/>
              <a:t> </a:t>
            </a:r>
            <a:r>
              <a:rPr lang="es-419" dirty="0" smtClean="0"/>
              <a:t>nos hace agregar archivos uno a uno?</a:t>
            </a:r>
          </a:p>
          <a:p>
            <a:r>
              <a:rPr lang="es-419" dirty="0" smtClean="0"/>
              <a:t>Pues porque quizá no queremos confirmar todos los cambios de una sola vez.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44994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Staging</a:t>
            </a:r>
            <a:r>
              <a:rPr lang="es-419" dirty="0" smtClean="0"/>
              <a:t> </a:t>
            </a:r>
            <a:r>
              <a:rPr lang="es-419" dirty="0" err="1" smtClean="0"/>
              <a:t>Area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Es un área especial de GIT en la cual se rastrean los cambios agregados al repositorio desde el ultimo </a:t>
            </a:r>
            <a:r>
              <a:rPr lang="es-419" dirty="0" err="1" smtClean="0"/>
              <a:t>commit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El </a:t>
            </a:r>
            <a:r>
              <a:rPr lang="es-419" dirty="0" err="1" smtClean="0"/>
              <a:t>Staging</a:t>
            </a:r>
            <a:r>
              <a:rPr lang="es-419" dirty="0" smtClean="0"/>
              <a:t> </a:t>
            </a:r>
            <a:r>
              <a:rPr lang="es-419" dirty="0" err="1" smtClean="0"/>
              <a:t>Area</a:t>
            </a:r>
            <a:r>
              <a:rPr lang="es-419" dirty="0" smtClean="0"/>
              <a:t> contiene el conjunto de cambios actual que aun no se han confirmado.</a:t>
            </a:r>
          </a:p>
          <a:p>
            <a:endParaRPr lang="es-419" dirty="0"/>
          </a:p>
          <a:p>
            <a:r>
              <a:rPr lang="es-419" dirty="0" smtClean="0"/>
              <a:t>Para guardar todos los cambios a todos los archivos.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–a</a:t>
            </a:r>
          </a:p>
          <a:p>
            <a:endParaRPr lang="es-419" dirty="0"/>
          </a:p>
          <a:p>
            <a:r>
              <a:rPr lang="es-419" dirty="0" smtClean="0"/>
              <a:t>Aunque podemos dar </a:t>
            </a:r>
            <a:r>
              <a:rPr lang="es-419" dirty="0" err="1" smtClean="0"/>
              <a:t>commit</a:t>
            </a:r>
            <a:r>
              <a:rPr lang="es-419" dirty="0" smtClean="0"/>
              <a:t> a todos los archivos, es mejor hacerlo individualmente por cada archivo para tener mas control y un REPO mas limpio.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77818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Staging</a:t>
            </a:r>
            <a:r>
              <a:rPr lang="es-419" dirty="0" smtClean="0"/>
              <a:t> </a:t>
            </a:r>
            <a:r>
              <a:rPr lang="es-419" dirty="0" err="1" smtClean="0"/>
              <a:t>Area</a:t>
            </a:r>
            <a:endParaRPr lang="es-419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1" t="17998" r="8477" b="62716"/>
          <a:stretch/>
        </p:blipFill>
        <p:spPr>
          <a:xfrm>
            <a:off x="677334" y="1496291"/>
            <a:ext cx="8596668" cy="32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Staging</a:t>
            </a:r>
            <a:r>
              <a:rPr lang="es-419" dirty="0" smtClean="0"/>
              <a:t> </a:t>
            </a:r>
            <a:r>
              <a:rPr lang="es-419" dirty="0" err="1" smtClean="0"/>
              <a:t>Area</a:t>
            </a:r>
            <a:endParaRPr lang="es-419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4" t="31715" r="5879" b="37016"/>
          <a:stretch/>
        </p:blipFill>
        <p:spPr>
          <a:xfrm>
            <a:off x="677334" y="1413163"/>
            <a:ext cx="8248091" cy="47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56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Test</a:t>
            </a:r>
            <a:endParaRPr lang="es-419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Cual de las siguientes opciones de comandos permiten guardar los cambios de myfile.txt al repositorio de </a:t>
            </a:r>
            <a:r>
              <a:rPr lang="es-419" dirty="0" err="1" smtClean="0"/>
              <a:t>git</a:t>
            </a:r>
            <a:r>
              <a:rPr lang="es-419" dirty="0" smtClean="0"/>
              <a:t> actual?</a:t>
            </a:r>
          </a:p>
          <a:p>
            <a:endParaRPr lang="es-419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8763" t="49277" r="7038" b="25451"/>
          <a:stretch/>
        </p:blipFill>
        <p:spPr>
          <a:xfrm>
            <a:off x="1729047" y="2908602"/>
            <a:ext cx="6035039" cy="30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20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Explorando el historial</a:t>
            </a:r>
            <a:br>
              <a:rPr lang="es-419" dirty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Identificar y usar </a:t>
            </a:r>
            <a:r>
              <a:rPr lang="es-419" dirty="0" err="1" smtClean="0"/>
              <a:t>IDs</a:t>
            </a:r>
            <a:r>
              <a:rPr lang="es-419" dirty="0" smtClean="0"/>
              <a:t> de </a:t>
            </a:r>
            <a:r>
              <a:rPr lang="es-419" dirty="0" err="1" smtClean="0"/>
              <a:t>commits</a:t>
            </a:r>
            <a:endParaRPr lang="es-419" dirty="0" smtClean="0"/>
          </a:p>
          <a:p>
            <a:r>
              <a:rPr lang="es-419" dirty="0" smtClean="0"/>
              <a:t>Comparar varias versiones de archivos rastreados</a:t>
            </a:r>
          </a:p>
          <a:p>
            <a:r>
              <a:rPr lang="es-419" dirty="0" smtClean="0"/>
              <a:t>Restaurar versiones antiguas de archivos.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1545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Commits</a:t>
            </a:r>
            <a:r>
              <a:rPr lang="es-419" dirty="0" smtClean="0"/>
              <a:t> Antiguos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To </a:t>
            </a:r>
            <a:r>
              <a:rPr lang="es-419" dirty="0" err="1" smtClean="0"/>
              <a:t>refer</a:t>
            </a:r>
            <a:r>
              <a:rPr lang="es-419" dirty="0" smtClean="0"/>
              <a:t> to </a:t>
            </a:r>
            <a:r>
              <a:rPr lang="es-419" dirty="0" err="1" smtClean="0"/>
              <a:t>older</a:t>
            </a:r>
            <a:r>
              <a:rPr lang="es-419" dirty="0" smtClean="0"/>
              <a:t> </a:t>
            </a:r>
            <a:r>
              <a:rPr lang="es-419" dirty="0" err="1" smtClean="0"/>
              <a:t>commits</a:t>
            </a:r>
            <a:r>
              <a:rPr lang="es-419" dirty="0" smtClean="0"/>
              <a:t>:</a:t>
            </a:r>
          </a:p>
          <a:p>
            <a:r>
              <a:rPr lang="es-419" dirty="0" err="1" smtClean="0"/>
              <a:t>Current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HEAD</a:t>
            </a:r>
          </a:p>
          <a:p>
            <a:r>
              <a:rPr lang="es-419" dirty="0" err="1" smtClean="0"/>
              <a:t>Previous</a:t>
            </a:r>
            <a:r>
              <a:rPr lang="es-419" dirty="0" smtClean="0"/>
              <a:t> </a:t>
            </a:r>
            <a:r>
              <a:rPr lang="es-419" dirty="0" err="1" smtClean="0"/>
              <a:t>commits</a:t>
            </a:r>
            <a:r>
              <a:rPr lang="es-419" dirty="0" smtClean="0"/>
              <a:t> HEAD~1, HEAD~2 …</a:t>
            </a:r>
          </a:p>
          <a:p>
            <a:endParaRPr lang="es-419" dirty="0"/>
          </a:p>
          <a:p>
            <a:r>
              <a:rPr lang="es-419" dirty="0" smtClean="0"/>
              <a:t>Veamos los cambios entre versiones anteriores de nuestro archivo: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diff</a:t>
            </a:r>
            <a:r>
              <a:rPr lang="es-419" dirty="0" smtClean="0"/>
              <a:t> HEAD~1 </a:t>
            </a:r>
            <a:r>
              <a:rPr lang="es-419" dirty="0"/>
              <a:t>resbaz_proyecto.txt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03129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Commits</a:t>
            </a:r>
            <a:r>
              <a:rPr lang="es-419" dirty="0" smtClean="0"/>
              <a:t> Antiguos	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Podemos ver los </a:t>
            </a:r>
            <a:r>
              <a:rPr lang="es-419" dirty="0" err="1" smtClean="0"/>
              <a:t>Ids</a:t>
            </a:r>
            <a:r>
              <a:rPr lang="es-419" dirty="0" smtClean="0"/>
              <a:t> de </a:t>
            </a:r>
            <a:r>
              <a:rPr lang="es-419" dirty="0" err="1" smtClean="0"/>
              <a:t>commits</a:t>
            </a:r>
            <a:r>
              <a:rPr lang="es-419" dirty="0"/>
              <a:t> </a:t>
            </a:r>
            <a:r>
              <a:rPr lang="es-419" dirty="0" smtClean="0"/>
              <a:t>revisando el Log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diff</a:t>
            </a:r>
            <a:r>
              <a:rPr lang="es-419" dirty="0"/>
              <a:t> f22b25e3233b4645dabd0d81e651fe074bd8e73b resbaz_proyecto.txt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9179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Restaurar Versiones Antiguas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5571"/>
            <a:ext cx="8596668" cy="3880773"/>
          </a:xfrm>
        </p:spPr>
        <p:txBody>
          <a:bodyPr/>
          <a:lstStyle/>
          <a:p>
            <a:r>
              <a:rPr lang="es-419" dirty="0" smtClean="0"/>
              <a:t>Para restaurar versiones antiguas de un archivo.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checkout</a:t>
            </a:r>
            <a:r>
              <a:rPr lang="es-419" dirty="0" smtClean="0"/>
              <a:t> HEAD~1 </a:t>
            </a:r>
            <a:r>
              <a:rPr lang="es-419" dirty="0"/>
              <a:t>resbaz_proyecto.txt</a:t>
            </a:r>
          </a:p>
          <a:p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2" t="14210" r="12121" b="58434"/>
          <a:stretch/>
        </p:blipFill>
        <p:spPr>
          <a:xfrm>
            <a:off x="887244" y="2543696"/>
            <a:ext cx="7176102" cy="40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led Higher and Deeper by Jorge Cham, http://www.phdcomic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232" y="160420"/>
            <a:ext cx="5004299" cy="667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55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En Resumen, Así funciona GIT</a:t>
            </a:r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2" t="54489" r="12121" b="7078"/>
          <a:stretch/>
        </p:blipFill>
        <p:spPr>
          <a:xfrm>
            <a:off x="1568629" y="1270000"/>
            <a:ext cx="6814078" cy="54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1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Test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5694"/>
            <a:ext cx="8596668" cy="3880773"/>
          </a:xfrm>
        </p:spPr>
        <p:txBody>
          <a:bodyPr/>
          <a:lstStyle/>
          <a:p>
            <a:r>
              <a:rPr lang="es-419" dirty="0" err="1" smtClean="0"/>
              <a:t>Ponja</a:t>
            </a:r>
            <a:r>
              <a:rPr lang="es-419" dirty="0" smtClean="0"/>
              <a:t>, el investigador, ha hecho cambios a un código de Python (data_cruncher.py) esta mañana y ahora su programa no corre. Luego de una hora de intentos e insultos inútiles, </a:t>
            </a:r>
            <a:r>
              <a:rPr lang="es-419" dirty="0" err="1" smtClean="0"/>
              <a:t>Ponja</a:t>
            </a:r>
            <a:r>
              <a:rPr lang="es-419" dirty="0" smtClean="0"/>
              <a:t> decide usar la ultima versión confirmada (ultimo </a:t>
            </a:r>
            <a:r>
              <a:rPr lang="es-419" dirty="0" err="1" smtClean="0"/>
              <a:t>commit</a:t>
            </a:r>
            <a:r>
              <a:rPr lang="es-419" dirty="0" smtClean="0"/>
              <a:t>). Cual de las siguientes opciones lograrían esto?</a:t>
            </a:r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81" t="68084" r="6481" b="12112"/>
          <a:stretch/>
        </p:blipFill>
        <p:spPr>
          <a:xfrm>
            <a:off x="1458942" y="3004419"/>
            <a:ext cx="7815060" cy="31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12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Ignorando algunas </a:t>
            </a:r>
            <a:r>
              <a:rPr lang="es-419" dirty="0" smtClean="0"/>
              <a:t>cosas</a:t>
            </a:r>
            <a:br>
              <a:rPr lang="es-419" dirty="0" smtClean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Configurar </a:t>
            </a:r>
            <a:r>
              <a:rPr lang="es-419" dirty="0" err="1" smtClean="0"/>
              <a:t>git</a:t>
            </a:r>
            <a:r>
              <a:rPr lang="es-419" dirty="0" smtClean="0"/>
              <a:t> para ignorar archivos específicos.</a:t>
            </a:r>
          </a:p>
          <a:p>
            <a:r>
              <a:rPr lang="es-419" dirty="0" smtClean="0"/>
              <a:t>Entender porque ignorar archivos puede resultar útil.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4701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A veces queremos ignorar algunas cosas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Archivos binarios</a:t>
            </a:r>
          </a:p>
          <a:p>
            <a:r>
              <a:rPr lang="es-419" dirty="0" smtClean="0"/>
              <a:t>Claves y configuraciones locales</a:t>
            </a:r>
          </a:p>
          <a:p>
            <a:r>
              <a:rPr lang="es-419" dirty="0" smtClean="0"/>
              <a:t>Esas fotos con tu novio/novia.</a:t>
            </a:r>
          </a:p>
          <a:p>
            <a:r>
              <a:rPr lang="es-419" dirty="0" smtClean="0"/>
              <a:t>ETC.</a:t>
            </a:r>
          </a:p>
          <a:p>
            <a:endParaRPr lang="es-419" dirty="0"/>
          </a:p>
          <a:p>
            <a:r>
              <a:rPr lang="es-419" dirty="0" smtClean="0"/>
              <a:t>Vamos a Crear unos archivos irrelevantes para ignorarlos: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mkdir</a:t>
            </a:r>
            <a:r>
              <a:rPr lang="es-419" dirty="0" smtClean="0"/>
              <a:t> </a:t>
            </a:r>
            <a:r>
              <a:rPr lang="es-419" dirty="0" err="1" smtClean="0"/>
              <a:t>results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touch</a:t>
            </a:r>
            <a:r>
              <a:rPr lang="es-419" dirty="0" smtClean="0"/>
              <a:t> a.dat b.dat c.dat </a:t>
            </a:r>
            <a:r>
              <a:rPr lang="es-419" dirty="0" err="1" smtClean="0"/>
              <a:t>results</a:t>
            </a:r>
            <a:r>
              <a:rPr lang="es-419" dirty="0" smtClean="0"/>
              <a:t>/</a:t>
            </a:r>
            <a:r>
              <a:rPr lang="es-419" dirty="0" err="1" smtClean="0"/>
              <a:t>a.out</a:t>
            </a:r>
            <a:r>
              <a:rPr lang="es-419" dirty="0" smtClean="0"/>
              <a:t> </a:t>
            </a:r>
            <a:r>
              <a:rPr lang="es-419" dirty="0" err="1" smtClean="0"/>
              <a:t>results</a:t>
            </a:r>
            <a:r>
              <a:rPr lang="es-419" dirty="0" smtClean="0"/>
              <a:t>/</a:t>
            </a:r>
            <a:r>
              <a:rPr lang="es-419" dirty="0" err="1" smtClean="0"/>
              <a:t>b.out</a:t>
            </a:r>
            <a:endParaRPr lang="es-419" dirty="0" smtClean="0"/>
          </a:p>
          <a:p>
            <a:r>
              <a:rPr lang="es-419" dirty="0" err="1" smtClean="0"/>
              <a:t>Git</a:t>
            </a:r>
            <a:r>
              <a:rPr lang="es-419" dirty="0" smtClean="0"/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263684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Ignorar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6463"/>
            <a:ext cx="8596668" cy="5071873"/>
          </a:xfrm>
        </p:spPr>
        <p:txBody>
          <a:bodyPr>
            <a:normAutofit lnSpcReduction="10000"/>
          </a:bodyPr>
          <a:lstStyle/>
          <a:p>
            <a:r>
              <a:rPr lang="es-419" dirty="0" smtClean="0"/>
              <a:t>Ahora ignoremos los archivos .</a:t>
            </a:r>
            <a:r>
              <a:rPr lang="es-419" dirty="0" err="1" smtClean="0"/>
              <a:t>dat</a:t>
            </a:r>
            <a:endParaRPr lang="es-419" dirty="0" smtClean="0"/>
          </a:p>
          <a:p>
            <a:r>
              <a:rPr lang="es-419" dirty="0" smtClean="0"/>
              <a:t>Primero hay que crear .</a:t>
            </a:r>
            <a:r>
              <a:rPr lang="es-419" dirty="0" err="1" smtClean="0"/>
              <a:t>gitignore</a:t>
            </a:r>
            <a:r>
              <a:rPr lang="es-419" dirty="0" smtClean="0"/>
              <a:t> en la raíz del proyecto</a:t>
            </a:r>
          </a:p>
          <a:p>
            <a:r>
              <a:rPr lang="es-419" dirty="0" smtClean="0"/>
              <a:t>$ nano .</a:t>
            </a:r>
            <a:r>
              <a:rPr lang="es-419" dirty="0" err="1" smtClean="0"/>
              <a:t>gitignore</a:t>
            </a:r>
            <a:endParaRPr lang="es-419" dirty="0" smtClean="0"/>
          </a:p>
          <a:p>
            <a:r>
              <a:rPr lang="es-419" dirty="0" smtClean="0"/>
              <a:t>Dentro </a:t>
            </a:r>
            <a:r>
              <a:rPr lang="es-419" dirty="0" err="1" smtClean="0"/>
              <a:t>tipeamos</a:t>
            </a:r>
            <a:r>
              <a:rPr lang="es-419" dirty="0" smtClean="0"/>
              <a:t>:</a:t>
            </a:r>
          </a:p>
          <a:p>
            <a:r>
              <a:rPr lang="es-419" dirty="0" smtClean="0"/>
              <a:t>*.</a:t>
            </a:r>
            <a:r>
              <a:rPr lang="es-419" dirty="0" err="1" smtClean="0"/>
              <a:t>dat</a:t>
            </a:r>
            <a:endParaRPr lang="es-419" dirty="0" smtClean="0"/>
          </a:p>
          <a:p>
            <a:r>
              <a:rPr lang="es-419" dirty="0" err="1" smtClean="0"/>
              <a:t>results</a:t>
            </a:r>
            <a:r>
              <a:rPr lang="es-419" dirty="0" smtClean="0"/>
              <a:t>/</a:t>
            </a:r>
          </a:p>
          <a:p>
            <a:endParaRPr lang="es-419" dirty="0"/>
          </a:p>
          <a:p>
            <a:r>
              <a:rPr lang="es-419" dirty="0" smtClean="0"/>
              <a:t>Esto le dice a </a:t>
            </a:r>
            <a:r>
              <a:rPr lang="es-419" dirty="0" err="1" smtClean="0"/>
              <a:t>git</a:t>
            </a:r>
            <a:r>
              <a:rPr lang="es-419" dirty="0" smtClean="0"/>
              <a:t> que ignore todos los archivos terminados en .</a:t>
            </a:r>
            <a:r>
              <a:rPr lang="es-419" dirty="0" err="1" smtClean="0"/>
              <a:t>dat</a:t>
            </a:r>
            <a:r>
              <a:rPr lang="es-419" dirty="0" smtClean="0"/>
              <a:t> y todo en el directorio </a:t>
            </a:r>
            <a:r>
              <a:rPr lang="es-419" dirty="0" err="1" smtClean="0"/>
              <a:t>results</a:t>
            </a:r>
            <a:r>
              <a:rPr lang="es-419" dirty="0" smtClean="0"/>
              <a:t>.</a:t>
            </a:r>
          </a:p>
          <a:p>
            <a:r>
              <a:rPr lang="es-419" dirty="0" err="1" smtClean="0"/>
              <a:t>Git</a:t>
            </a:r>
            <a:r>
              <a:rPr lang="es-419" dirty="0" smtClean="0"/>
              <a:t> ignore también nos ayuda a que </a:t>
            </a:r>
            <a:r>
              <a:rPr lang="es-419" dirty="0"/>
              <a:t>por accidente </a:t>
            </a:r>
            <a:r>
              <a:rPr lang="es-419" dirty="0" smtClean="0"/>
              <a:t>no agreguemos archivos que no queremos confirmar en el repo.</a:t>
            </a:r>
          </a:p>
          <a:p>
            <a:endParaRPr lang="es-419" dirty="0"/>
          </a:p>
          <a:p>
            <a:r>
              <a:rPr lang="es-419" dirty="0" smtClean="0"/>
              <a:t>Revisemos lo ignorado: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 –-</a:t>
            </a:r>
            <a:r>
              <a:rPr lang="es-419" dirty="0" err="1" smtClean="0"/>
              <a:t>ignored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17747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 smtClean="0"/>
              <a:t>Remotos con GitHub</a:t>
            </a:r>
            <a:br>
              <a:rPr lang="es-419" dirty="0" smtClean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Explicar que son los repositorios remotos y porque son útiles</a:t>
            </a:r>
          </a:p>
          <a:p>
            <a:r>
              <a:rPr lang="es-419" dirty="0" smtClean="0"/>
              <a:t>Clonar un repositorio remoto</a:t>
            </a:r>
          </a:p>
          <a:p>
            <a:r>
              <a:rPr lang="es-419" dirty="0" smtClean="0"/>
              <a:t>Poner cambios (</a:t>
            </a:r>
            <a:r>
              <a:rPr lang="es-419" dirty="0" err="1" smtClean="0"/>
              <a:t>Push</a:t>
            </a:r>
            <a:r>
              <a:rPr lang="es-419" dirty="0" smtClean="0"/>
              <a:t>) y halar cambios (</a:t>
            </a:r>
            <a:r>
              <a:rPr lang="es-419" dirty="0" err="1" smtClean="0"/>
              <a:t>Pull</a:t>
            </a:r>
            <a:r>
              <a:rPr lang="es-419" dirty="0" smtClean="0"/>
              <a:t>) hacia y desde el Repo remoto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3945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Repos Remotos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6193"/>
            <a:ext cx="8596668" cy="4505170"/>
          </a:xfrm>
        </p:spPr>
        <p:txBody>
          <a:bodyPr/>
          <a:lstStyle/>
          <a:p>
            <a:r>
              <a:rPr lang="es-419" dirty="0" smtClean="0"/>
              <a:t>Sirven para compartir información y colaborar con otras personas.</a:t>
            </a:r>
          </a:p>
          <a:p>
            <a:r>
              <a:rPr lang="es-419" dirty="0" smtClean="0"/>
              <a:t>Son repos centralizados en un lugar de la web, sirven de copia central para todos los colaboradores</a:t>
            </a:r>
          </a:p>
          <a:p>
            <a:r>
              <a:rPr lang="es-419" dirty="0" smtClean="0"/>
              <a:t>Iniciemos sesión en </a:t>
            </a:r>
            <a:r>
              <a:rPr lang="es-419" dirty="0" err="1" smtClean="0"/>
              <a:t>Github</a:t>
            </a:r>
            <a:r>
              <a:rPr lang="es-419" dirty="0" smtClean="0"/>
              <a:t> y Creemos un nuevo Repo remoto con el nombre </a:t>
            </a:r>
            <a:r>
              <a:rPr lang="es-419" dirty="0" err="1" smtClean="0"/>
              <a:t>resbaz</a:t>
            </a:r>
            <a:r>
              <a:rPr lang="es-419" dirty="0" smtClean="0"/>
              <a:t>.</a:t>
            </a:r>
            <a:endParaRPr lang="es-419" dirty="0"/>
          </a:p>
        </p:txBody>
      </p:sp>
      <p:pic>
        <p:nvPicPr>
          <p:cNvPr id="1026" name="Picture 2" descr="Creating a Repository on GitHub (Step 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8" y="3330783"/>
            <a:ext cx="788670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68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Github</a:t>
            </a:r>
            <a:r>
              <a:rPr lang="es-419" dirty="0" smtClean="0"/>
              <a:t> – Repos Remotos</a:t>
            </a:r>
            <a:endParaRPr lang="es-419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19" t="5902" r="21577" b="23423"/>
          <a:stretch/>
        </p:blipFill>
        <p:spPr>
          <a:xfrm>
            <a:off x="1647251" y="1428496"/>
            <a:ext cx="6917029" cy="49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78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1376"/>
            <a:ext cx="8596668" cy="1320800"/>
          </a:xfrm>
        </p:spPr>
        <p:txBody>
          <a:bodyPr/>
          <a:lstStyle/>
          <a:p>
            <a:r>
              <a:rPr lang="es-419" dirty="0" smtClean="0"/>
              <a:t>Configurando el Repo Remoto</a:t>
            </a:r>
            <a:endParaRPr lang="es-419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79" t="5587" r="23345" b="9603"/>
          <a:stretch/>
        </p:blipFill>
        <p:spPr>
          <a:xfrm>
            <a:off x="2061780" y="1270000"/>
            <a:ext cx="5827776" cy="52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5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1282"/>
            <a:ext cx="8596668" cy="1320800"/>
          </a:xfrm>
        </p:spPr>
        <p:txBody>
          <a:bodyPr/>
          <a:lstStyle/>
          <a:p>
            <a:r>
              <a:rPr lang="es-419" dirty="0" err="1" smtClean="0"/>
              <a:t>Github</a:t>
            </a:r>
            <a:r>
              <a:rPr lang="es-419" dirty="0" smtClean="0"/>
              <a:t> – Repos Remotos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19836"/>
            <a:ext cx="8596668" cy="3880773"/>
          </a:xfrm>
        </p:spPr>
        <p:txBody>
          <a:bodyPr/>
          <a:lstStyle/>
          <a:p>
            <a:r>
              <a:rPr lang="es-419" dirty="0" smtClean="0"/>
              <a:t>Nuestro Repo Local tiene todos nuestros cambios</a:t>
            </a:r>
          </a:p>
          <a:p>
            <a:r>
              <a:rPr lang="es-419" dirty="0" smtClean="0"/>
              <a:t>Pero nuestro repo en GitHub aun no tiene nada.</a:t>
            </a:r>
          </a:p>
          <a:p>
            <a:endParaRPr lang="es-41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8" t="11095" r="69535" b="46119"/>
          <a:stretch/>
        </p:blipFill>
        <p:spPr>
          <a:xfrm>
            <a:off x="2281236" y="2267712"/>
            <a:ext cx="5388864" cy="4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6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Temario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419" dirty="0" smtClean="0">
                <a:hlinkClick r:id="rId2" action="ppaction://hlinksldjump"/>
              </a:rPr>
              <a:t>Control de Versiones Automático</a:t>
            </a:r>
            <a:endParaRPr lang="es-419" dirty="0" smtClean="0"/>
          </a:p>
          <a:p>
            <a:r>
              <a:rPr lang="es-419" dirty="0" smtClean="0">
                <a:hlinkClick r:id="rId3" action="ppaction://hlinksldjump"/>
              </a:rPr>
              <a:t>Instalando GIT</a:t>
            </a:r>
            <a:endParaRPr lang="es-419" dirty="0" smtClean="0"/>
          </a:p>
          <a:p>
            <a:r>
              <a:rPr lang="es-419" dirty="0" smtClean="0">
                <a:hlinkClick r:id="rId4" action="ppaction://hlinksldjump"/>
              </a:rPr>
              <a:t>Crear un repositorio</a:t>
            </a:r>
            <a:endParaRPr lang="es-419" dirty="0" smtClean="0"/>
          </a:p>
          <a:p>
            <a:r>
              <a:rPr lang="es-419" dirty="0" smtClean="0">
                <a:hlinkClick r:id="rId5" action="ppaction://hlinksldjump"/>
              </a:rPr>
              <a:t>Rastreo de Cambios</a:t>
            </a:r>
            <a:endParaRPr lang="es-419" dirty="0" smtClean="0"/>
          </a:p>
          <a:p>
            <a:r>
              <a:rPr lang="es-419" dirty="0" smtClean="0">
                <a:hlinkClick r:id="rId6" action="ppaction://hlinksldjump"/>
              </a:rPr>
              <a:t>Explorando el historial</a:t>
            </a:r>
            <a:endParaRPr lang="es-419" dirty="0" smtClean="0"/>
          </a:p>
          <a:p>
            <a:r>
              <a:rPr lang="es-419" dirty="0" smtClean="0">
                <a:hlinkClick r:id="rId7" action="ppaction://hlinksldjump"/>
              </a:rPr>
              <a:t>Ignorando algunas cosas</a:t>
            </a:r>
            <a:endParaRPr lang="es-419" dirty="0" smtClean="0"/>
          </a:p>
          <a:p>
            <a:r>
              <a:rPr lang="es-419" dirty="0" smtClean="0">
                <a:hlinkClick r:id="rId8" action="ppaction://hlinksldjump"/>
              </a:rPr>
              <a:t>Remotos en GitHub</a:t>
            </a:r>
            <a:endParaRPr lang="es-419" dirty="0" smtClean="0"/>
          </a:p>
          <a:p>
            <a:r>
              <a:rPr lang="es-419" dirty="0" smtClean="0">
                <a:hlinkClick r:id="rId9" action="ppaction://hlinksldjump"/>
              </a:rPr>
              <a:t>Colaborando con GIT</a:t>
            </a:r>
            <a:endParaRPr lang="es-419" dirty="0" smtClean="0"/>
          </a:p>
          <a:p>
            <a:r>
              <a:rPr lang="es-419" dirty="0" smtClean="0">
                <a:hlinkClick r:id="rId10" action="ppaction://hlinksldjump"/>
              </a:rPr>
              <a:t>Conflictos</a:t>
            </a:r>
            <a:endParaRPr lang="es-419" dirty="0" smtClean="0"/>
          </a:p>
          <a:p>
            <a:r>
              <a:rPr lang="es-419" dirty="0" smtClean="0">
                <a:hlinkClick r:id="rId11" action="ppaction://hlinksldjump"/>
              </a:rPr>
              <a:t>Open </a:t>
            </a:r>
            <a:r>
              <a:rPr lang="es-419" dirty="0" err="1" smtClean="0">
                <a:hlinkClick r:id="rId11" action="ppaction://hlinksldjump"/>
              </a:rPr>
              <a:t>Science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79501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Conectar el </a:t>
            </a:r>
            <a:r>
              <a:rPr lang="es-419" dirty="0" err="1" smtClean="0"/>
              <a:t>Git</a:t>
            </a:r>
            <a:r>
              <a:rPr lang="es-419" dirty="0" smtClean="0"/>
              <a:t> local con el Remoto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425"/>
            <a:ext cx="8596668" cy="4553938"/>
          </a:xfrm>
        </p:spPr>
        <p:txBody>
          <a:bodyPr/>
          <a:lstStyle/>
          <a:p>
            <a:r>
              <a:rPr lang="es-419" dirty="0" smtClean="0"/>
              <a:t>Necesitamos conectar ambos repos (Local y remoto)</a:t>
            </a:r>
          </a:p>
          <a:p>
            <a:r>
              <a:rPr lang="es-419" dirty="0" smtClean="0"/>
              <a:t>Para esto usamos el comando </a:t>
            </a:r>
            <a:r>
              <a:rPr lang="es-419" dirty="0" err="1" smtClean="0"/>
              <a:t>remote</a:t>
            </a:r>
            <a:r>
              <a:rPr lang="es-419" dirty="0" smtClean="0"/>
              <a:t>.</a:t>
            </a:r>
          </a:p>
          <a:p>
            <a:endParaRPr lang="es-419" dirty="0"/>
          </a:p>
          <a:p>
            <a:endParaRPr lang="es-419" dirty="0" smtClean="0"/>
          </a:p>
          <a:p>
            <a:endParaRPr lang="es-419" dirty="0"/>
          </a:p>
          <a:p>
            <a:endParaRPr lang="es-419" dirty="0" smtClean="0"/>
          </a:p>
          <a:p>
            <a:r>
              <a:rPr lang="es-419" dirty="0" smtClean="0"/>
              <a:t>En nuestro repo local ejecutamos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remote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</a:t>
            </a:r>
            <a:r>
              <a:rPr lang="es-419" dirty="0" smtClean="0">
                <a:hlinkClick r:id="rId2"/>
              </a:rPr>
              <a:t>https://github.com/ivansanchezvera/resbaz.git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Revisamos que el comando haya funcionado: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remote</a:t>
            </a:r>
            <a:r>
              <a:rPr lang="es-419" dirty="0" smtClean="0"/>
              <a:t> -v</a:t>
            </a:r>
          </a:p>
          <a:p>
            <a:endParaRPr lang="es-41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266" t="21511" r="24200" b="65054"/>
          <a:stretch/>
        </p:blipFill>
        <p:spPr>
          <a:xfrm>
            <a:off x="263460" y="2423274"/>
            <a:ext cx="9424416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14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Enviar cambios al Remoto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9617"/>
            <a:ext cx="8596668" cy="4541746"/>
          </a:xfrm>
        </p:spPr>
        <p:txBody>
          <a:bodyPr/>
          <a:lstStyle/>
          <a:p>
            <a:r>
              <a:rPr lang="es-419" dirty="0" smtClean="0"/>
              <a:t>Para enviar cambios al remoto debemos hacer PUSH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push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4" t="13907" r="6303" b="48185"/>
          <a:stretch/>
        </p:blipFill>
        <p:spPr>
          <a:xfrm>
            <a:off x="954677" y="2292096"/>
            <a:ext cx="6323947" cy="43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1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Obtener cambio del Remoto (</a:t>
            </a:r>
            <a:r>
              <a:rPr lang="es-419" dirty="0" err="1" smtClean="0"/>
              <a:t>Pull</a:t>
            </a:r>
            <a:r>
              <a:rPr lang="es-419" dirty="0" smtClean="0"/>
              <a:t>)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3041"/>
            <a:ext cx="8596668" cy="4578322"/>
          </a:xfrm>
        </p:spPr>
        <p:txBody>
          <a:bodyPr/>
          <a:lstStyle/>
          <a:p>
            <a:r>
              <a:rPr lang="es-419" dirty="0" smtClean="0"/>
              <a:t>Para traer cambios del remoto (PULL).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pull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13737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 smtClean="0"/>
              <a:t>Colaborando</a:t>
            </a:r>
            <a:br>
              <a:rPr lang="es-419" dirty="0" smtClean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Colaborar enviando (haciendo </a:t>
            </a:r>
            <a:r>
              <a:rPr lang="es-419" dirty="0" err="1" smtClean="0"/>
              <a:t>Push</a:t>
            </a:r>
            <a:r>
              <a:rPr lang="es-419" dirty="0" smtClean="0"/>
              <a:t>) al repositorio Remoto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633005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Colaborando con </a:t>
            </a:r>
            <a:r>
              <a:rPr lang="es-419" dirty="0" err="1" smtClean="0"/>
              <a:t>Github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3313"/>
            <a:ext cx="8596668" cy="4688050"/>
          </a:xfrm>
        </p:spPr>
        <p:txBody>
          <a:bodyPr/>
          <a:lstStyle/>
          <a:p>
            <a:r>
              <a:rPr lang="es-419" dirty="0" smtClean="0"/>
              <a:t>Trabajemos en pares. Elijan una cuenta de </a:t>
            </a:r>
            <a:r>
              <a:rPr lang="es-419" dirty="0" err="1" smtClean="0"/>
              <a:t>github</a:t>
            </a:r>
            <a:r>
              <a:rPr lang="es-419" dirty="0" smtClean="0"/>
              <a:t> para centralizar el proyecto.</a:t>
            </a:r>
          </a:p>
          <a:p>
            <a:r>
              <a:rPr lang="es-419" dirty="0" smtClean="0"/>
              <a:t>Primero, debemos dar permiso de acceso a la otra persona</a:t>
            </a:r>
          </a:p>
          <a:p>
            <a:r>
              <a:rPr lang="es-419" dirty="0" smtClean="0"/>
              <a:t>En </a:t>
            </a:r>
            <a:r>
              <a:rPr lang="es-419" dirty="0" err="1" smtClean="0"/>
              <a:t>github</a:t>
            </a:r>
            <a:r>
              <a:rPr lang="es-419" dirty="0" smtClean="0"/>
              <a:t>, abrimos nuestro repo y elegimos la pantalla “</a:t>
            </a:r>
            <a:r>
              <a:rPr lang="es-419" dirty="0" err="1" smtClean="0"/>
              <a:t>settings</a:t>
            </a:r>
            <a:r>
              <a:rPr lang="es-419" dirty="0" smtClean="0"/>
              <a:t>”. Luego la opción </a:t>
            </a:r>
            <a:r>
              <a:rPr lang="es-419" dirty="0" err="1" smtClean="0"/>
              <a:t>collaborators</a:t>
            </a:r>
            <a:r>
              <a:rPr lang="es-419" dirty="0" smtClean="0"/>
              <a:t> y </a:t>
            </a:r>
            <a:r>
              <a:rPr lang="es-419" dirty="0" err="1" smtClean="0"/>
              <a:t>tipeamos</a:t>
            </a:r>
            <a:r>
              <a:rPr lang="es-419" dirty="0" smtClean="0"/>
              <a:t> el nombre de usuario o email del colaborador.</a:t>
            </a:r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67" t="5645" r="22666" b="58207"/>
          <a:stretch/>
        </p:blipFill>
        <p:spPr>
          <a:xfrm>
            <a:off x="677334" y="3346913"/>
            <a:ext cx="8064330" cy="29246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99744" y="4779264"/>
            <a:ext cx="1511808" cy="51206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Oval 5"/>
          <p:cNvSpPr/>
          <p:nvPr/>
        </p:nvSpPr>
        <p:spPr>
          <a:xfrm>
            <a:off x="2773680" y="5413248"/>
            <a:ext cx="6077712" cy="10972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1875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Clonar Repo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419" dirty="0" smtClean="0"/>
              <a:t>Primero debemos salir del repo actual porque este es otro ejercicio.</a:t>
            </a:r>
          </a:p>
          <a:p>
            <a:r>
              <a:rPr lang="es-419" dirty="0" smtClean="0"/>
              <a:t>$ cd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mkdir</a:t>
            </a:r>
            <a:r>
              <a:rPr lang="es-419" dirty="0" smtClean="0"/>
              <a:t> </a:t>
            </a:r>
            <a:r>
              <a:rPr lang="es-419" dirty="0" err="1" smtClean="0"/>
              <a:t>collaboration</a:t>
            </a:r>
            <a:endParaRPr lang="es-419" dirty="0"/>
          </a:p>
          <a:p>
            <a:r>
              <a:rPr lang="es-419" dirty="0" smtClean="0"/>
              <a:t>$ cd </a:t>
            </a:r>
            <a:r>
              <a:rPr lang="es-419" dirty="0" err="1" smtClean="0"/>
              <a:t>collaboration</a:t>
            </a:r>
            <a:endParaRPr lang="es-419" dirty="0" smtClean="0"/>
          </a:p>
          <a:p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Ahora si clonamos el repositorio remoto de nuestro compañero: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clone </a:t>
            </a:r>
            <a:r>
              <a:rPr lang="es-419" dirty="0">
                <a:hlinkClick r:id="rId2"/>
              </a:rPr>
              <a:t>https://</a:t>
            </a:r>
            <a:r>
              <a:rPr lang="es-419" dirty="0" smtClean="0">
                <a:hlinkClick r:id="rId2"/>
              </a:rPr>
              <a:t>github.com/zelfrontial/resbaz.git</a:t>
            </a:r>
            <a:endParaRPr lang="es-419" dirty="0"/>
          </a:p>
          <a:p>
            <a:endParaRPr lang="es-419" dirty="0" smtClean="0"/>
          </a:p>
          <a:p>
            <a:r>
              <a:rPr lang="es-419" dirty="0" smtClean="0"/>
              <a:t>Clonar significa copiar a nuestro PC (local) el repositorio desde un remoto (</a:t>
            </a:r>
            <a:r>
              <a:rPr lang="es-419" dirty="0" err="1" smtClean="0"/>
              <a:t>github</a:t>
            </a:r>
            <a:r>
              <a:rPr lang="es-419" dirty="0" smtClean="0"/>
              <a:t>), agregándolo como origen (</a:t>
            </a:r>
            <a:r>
              <a:rPr lang="es-419" dirty="0" err="1" smtClean="0"/>
              <a:t>origin</a:t>
            </a:r>
            <a:r>
              <a:rPr lang="es-419" dirty="0" smtClean="0"/>
              <a:t>). 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33002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Colaboremos… YA!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55777"/>
            <a:ext cx="8596668" cy="4785586"/>
          </a:xfrm>
        </p:spPr>
        <p:txBody>
          <a:bodyPr/>
          <a:lstStyle/>
          <a:p>
            <a:r>
              <a:rPr lang="es-419" dirty="0" smtClean="0"/>
              <a:t>Ahora el nuevo colaborador puede hacer cambios en su copia del repositorio y mandarlas al Repo central (</a:t>
            </a:r>
            <a:r>
              <a:rPr lang="es-419" dirty="0" err="1" smtClean="0"/>
              <a:t>origin</a:t>
            </a:r>
            <a:r>
              <a:rPr lang="es-419" dirty="0" smtClean="0"/>
              <a:t>).</a:t>
            </a:r>
          </a:p>
          <a:p>
            <a:r>
              <a:rPr lang="es-419" dirty="0" smtClean="0"/>
              <a:t>$ cd </a:t>
            </a:r>
            <a:r>
              <a:rPr lang="es-419" dirty="0" err="1" smtClean="0"/>
              <a:t>resbaz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vim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r>
              <a:rPr lang="es-419" dirty="0" smtClean="0"/>
              <a:t>Borramos algo y podemos poder otra cosa como: mejor investiguemos iguanas </a:t>
            </a:r>
            <a:r>
              <a:rPr lang="es-419" dirty="0" err="1" smtClean="0"/>
              <a:t>zombies</a:t>
            </a:r>
            <a:r>
              <a:rPr lang="es-419" dirty="0" smtClean="0"/>
              <a:t> submarinas.</a:t>
            </a:r>
          </a:p>
          <a:p>
            <a:r>
              <a:rPr lang="es-419" dirty="0" smtClean="0"/>
              <a:t>Veamos el archivo a agregar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cat</a:t>
            </a:r>
            <a:r>
              <a:rPr lang="es-419" dirty="0" smtClean="0"/>
              <a:t> resbaz_proyecto.txt</a:t>
            </a:r>
          </a:p>
          <a:p>
            <a:endParaRPr lang="es-419" dirty="0"/>
          </a:p>
          <a:p>
            <a:r>
              <a:rPr lang="es-419" dirty="0" smtClean="0"/>
              <a:t>Ahora agreguémoslo y hagamos </a:t>
            </a:r>
            <a:r>
              <a:rPr lang="es-419" dirty="0" err="1" smtClean="0"/>
              <a:t>commit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resbaz_proyecto.txt</a:t>
            </a:r>
            <a:endParaRPr lang="es-419" dirty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–m “Cambio del tema de Investigación a Iguanas”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31112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Subiendo los cambios al </a:t>
            </a:r>
            <a:r>
              <a:rPr lang="es-419" dirty="0" err="1" smtClean="0"/>
              <a:t>git</a:t>
            </a:r>
            <a:r>
              <a:rPr lang="es-419" dirty="0" smtClean="0"/>
              <a:t> – </a:t>
            </a:r>
            <a:r>
              <a:rPr lang="es-419" dirty="0" err="1" smtClean="0"/>
              <a:t>Push</a:t>
            </a:r>
            <a:r>
              <a:rPr lang="es-419" dirty="0" smtClean="0"/>
              <a:t> y </a:t>
            </a:r>
            <a:r>
              <a:rPr lang="es-419" dirty="0" err="1" smtClean="0"/>
              <a:t>Pull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Los cambios anteriores se hicieron en el repositorio local, pero aun no están en el Repo remoto (</a:t>
            </a:r>
            <a:r>
              <a:rPr lang="es-419" dirty="0" err="1" smtClean="0"/>
              <a:t>origin</a:t>
            </a:r>
            <a:r>
              <a:rPr lang="es-419" dirty="0" smtClean="0"/>
              <a:t>) en </a:t>
            </a:r>
            <a:r>
              <a:rPr lang="es-419" dirty="0" err="1" smtClean="0"/>
              <a:t>Github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Usamos </a:t>
            </a:r>
            <a:r>
              <a:rPr lang="es-419" dirty="0" err="1" smtClean="0"/>
              <a:t>Push</a:t>
            </a:r>
            <a:r>
              <a:rPr lang="es-419" dirty="0" smtClean="0"/>
              <a:t> para enviar los cambios a GitHub.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push</a:t>
            </a:r>
            <a:r>
              <a:rPr lang="es-419" dirty="0" smtClean="0"/>
              <a:t> </a:t>
            </a:r>
            <a:r>
              <a:rPr lang="es-419" dirty="0" err="1" smtClean="0"/>
              <a:t>orgin</a:t>
            </a:r>
            <a:r>
              <a:rPr lang="es-419" dirty="0" smtClean="0"/>
              <a:t> master</a:t>
            </a:r>
          </a:p>
          <a:p>
            <a:endParaRPr lang="es-419" dirty="0"/>
          </a:p>
          <a:p>
            <a:r>
              <a:rPr lang="es-419" dirty="0" smtClean="0"/>
              <a:t>Ahora la persona que no hizo los cambios, puede bajarlos del servidor remoto centralizado </a:t>
            </a:r>
            <a:r>
              <a:rPr lang="es-419" dirty="0" err="1" smtClean="0"/>
              <a:t>Github</a:t>
            </a:r>
            <a:r>
              <a:rPr lang="es-419" dirty="0" smtClean="0"/>
              <a:t> (</a:t>
            </a:r>
            <a:r>
              <a:rPr lang="es-419" dirty="0" err="1" smtClean="0"/>
              <a:t>origin</a:t>
            </a:r>
            <a:r>
              <a:rPr lang="es-419" dirty="0" smtClean="0"/>
              <a:t>) usando el comando </a:t>
            </a:r>
            <a:r>
              <a:rPr lang="es-419" dirty="0" err="1" smtClean="0"/>
              <a:t>Pull</a:t>
            </a:r>
            <a:endParaRPr lang="es-419" dirty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pull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3964850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 smtClean="0"/>
              <a:t>Conflictos</a:t>
            </a:r>
            <a:br>
              <a:rPr lang="es-419" dirty="0" smtClean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Explicar que son los conflictos y cundo pueden ocurrir.</a:t>
            </a:r>
          </a:p>
          <a:p>
            <a:r>
              <a:rPr lang="es-419" dirty="0" smtClean="0"/>
              <a:t>Resolver conflictos resultantes de un </a:t>
            </a:r>
            <a:r>
              <a:rPr lang="es-419" dirty="0" err="1" smtClean="0"/>
              <a:t>Merge</a:t>
            </a:r>
            <a:r>
              <a:rPr lang="es-419" dirty="0" smtClean="0"/>
              <a:t> (combinación).</a:t>
            </a:r>
            <a:endParaRPr lang="es-419" dirty="0"/>
          </a:p>
        </p:txBody>
      </p:sp>
      <p:pic>
        <p:nvPicPr>
          <p:cNvPr id="9218" name="Picture 2" descr="http://static.independent.co.uk/s3fs-public/thumbnails/image/2014/06/03/22/pg-31-tiananmen-6-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16" y="1281771"/>
            <a:ext cx="3109848" cy="233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346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Conflictos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7696"/>
            <a:ext cx="8596668" cy="5315711"/>
          </a:xfrm>
        </p:spPr>
        <p:txBody>
          <a:bodyPr/>
          <a:lstStyle/>
          <a:p>
            <a:r>
              <a:rPr lang="es-419" dirty="0" smtClean="0"/>
              <a:t>Cuando la gente trabaja en paralelo, es probable que surjan conflictos. Esto se da porque pueden estar editando el mismo archivo.</a:t>
            </a:r>
          </a:p>
          <a:p>
            <a:r>
              <a:rPr lang="es-419" dirty="0" smtClean="0"/>
              <a:t>Los VCS como GIT ayudan a resolver estos conflictos.</a:t>
            </a:r>
          </a:p>
          <a:p>
            <a:r>
              <a:rPr lang="es-419" dirty="0" smtClean="0"/>
              <a:t>Apliquemos la de tu ex (esposa/o) y generemos un conflicto de la nada nosotros mismos!</a:t>
            </a:r>
          </a:p>
          <a:p>
            <a:endParaRPr lang="es-419" dirty="0" smtClean="0"/>
          </a:p>
          <a:p>
            <a:r>
              <a:rPr lang="es-419" dirty="0" smtClean="0"/>
              <a:t>Agreguemos una línea a la copia del repo de un solo </a:t>
            </a:r>
            <a:r>
              <a:rPr lang="es-419" dirty="0" err="1" smtClean="0"/>
              <a:t>companero</a:t>
            </a:r>
            <a:r>
              <a:rPr lang="es-419" dirty="0" smtClean="0"/>
              <a:t> y hagamos </a:t>
            </a:r>
            <a:r>
              <a:rPr lang="es-419" dirty="0" err="1" smtClean="0"/>
              <a:t>push</a:t>
            </a:r>
            <a:r>
              <a:rPr lang="es-419" dirty="0" smtClean="0"/>
              <a:t> a </a:t>
            </a:r>
            <a:r>
              <a:rPr lang="es-419" dirty="0" err="1" smtClean="0"/>
              <a:t>Github</a:t>
            </a:r>
            <a:endParaRPr lang="es-419" dirty="0"/>
          </a:p>
          <a:p>
            <a:r>
              <a:rPr lang="es-419" dirty="0" smtClean="0"/>
              <a:t>$ </a:t>
            </a:r>
            <a:r>
              <a:rPr lang="es-419" dirty="0" err="1" smtClean="0"/>
              <a:t>vim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–m “Creando conflicto”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push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</p:txBody>
      </p:sp>
      <p:pic>
        <p:nvPicPr>
          <p:cNvPr id="4" name="Picture 2" descr="https://www.myteespot.com/images/Images_d/img_noqRz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4365289"/>
            <a:ext cx="1962912" cy="22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Control de Versiones </a:t>
            </a:r>
            <a:r>
              <a:rPr lang="es-419" dirty="0" smtClean="0"/>
              <a:t>Automático</a:t>
            </a:r>
            <a:endParaRPr lang="es-419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419" dirty="0" smtClean="0"/>
              <a:t>Entender los beneficios de un Sistema Automatizado de Control de Versiones.</a:t>
            </a:r>
          </a:p>
          <a:p>
            <a:r>
              <a:rPr lang="es-419" dirty="0" smtClean="0"/>
              <a:t>Visión General de como funciona GIT.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34086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Mas conflictos, desatemos el Caos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/>
          </a:bodyPr>
          <a:lstStyle/>
          <a:p>
            <a:r>
              <a:rPr lang="es-419" dirty="0" smtClean="0"/>
              <a:t>Ahora el otro compañero debe editar el Archivo, pero sin bajar la copia actualizada de GIT… para crear …. Conflicto!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vim</a:t>
            </a:r>
            <a:r>
              <a:rPr lang="es-419" dirty="0"/>
              <a:t> resbaz_proyecto.txt</a:t>
            </a:r>
          </a:p>
          <a:p>
            <a:r>
              <a:rPr lang="es-419" dirty="0" smtClean="0"/>
              <a:t>Agregamos algo: Investiguemos mejor la inmortalidad del Cangrejo.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–m “Cambio de tema de investigación a inmortalidad del Cangrejo”</a:t>
            </a:r>
          </a:p>
          <a:p>
            <a:endParaRPr lang="es-419" dirty="0" smtClean="0"/>
          </a:p>
          <a:p>
            <a:r>
              <a:rPr lang="es-419" dirty="0" smtClean="0"/>
              <a:t>Ahora hacemos PUSH a </a:t>
            </a:r>
            <a:r>
              <a:rPr lang="es-419" dirty="0" err="1" smtClean="0"/>
              <a:t>github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push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  <a:p>
            <a:r>
              <a:rPr lang="es-419" dirty="0" smtClean="0"/>
              <a:t>Que #%@#$%@ paso?</a:t>
            </a:r>
          </a:p>
          <a:p>
            <a:r>
              <a:rPr lang="es-419" dirty="0" err="1" smtClean="0"/>
              <a:t>Git</a:t>
            </a:r>
            <a:r>
              <a:rPr lang="es-419" dirty="0" smtClean="0"/>
              <a:t> no permite hacer </a:t>
            </a:r>
            <a:r>
              <a:rPr lang="es-419" dirty="0" err="1" smtClean="0"/>
              <a:t>push</a:t>
            </a:r>
            <a:r>
              <a:rPr lang="es-419" dirty="0" smtClean="0"/>
              <a:t> al Repo Remoto porque hay conflictos sin resolver.</a:t>
            </a:r>
          </a:p>
          <a:p>
            <a:endParaRPr lang="es-419" dirty="0"/>
          </a:p>
        </p:txBody>
      </p:sp>
      <p:pic>
        <p:nvPicPr>
          <p:cNvPr id="3074" name="Picture 2" descr="https://pbs.twimg.com/profile_images/552513595758493696/Sn-dzLs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0"/>
            <a:ext cx="2917998" cy="29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94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El Rechazo!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425"/>
            <a:ext cx="8596668" cy="4553938"/>
          </a:xfrm>
        </p:spPr>
        <p:txBody>
          <a:bodyPr/>
          <a:lstStyle/>
          <a:p>
            <a:r>
              <a:rPr lang="es-419" dirty="0" err="1" smtClean="0"/>
              <a:t>Github</a:t>
            </a:r>
            <a:r>
              <a:rPr lang="es-419" dirty="0" smtClean="0"/>
              <a:t> rechaza los cambios porque no son consistentes con la versión que tiene. </a:t>
            </a:r>
          </a:p>
          <a:p>
            <a:r>
              <a:rPr lang="es-419" dirty="0" smtClean="0"/>
              <a:t>Debemos resolver los conflictos antes de poder hacer PUSH a </a:t>
            </a:r>
            <a:r>
              <a:rPr lang="es-419" dirty="0" err="1" smtClean="0"/>
              <a:t>Github</a:t>
            </a:r>
            <a:r>
              <a:rPr lang="es-419" dirty="0" smtClean="0"/>
              <a:t>.</a:t>
            </a:r>
            <a:endParaRPr lang="es-41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72" t="49846" r="7540" b="3384"/>
          <a:stretch/>
        </p:blipFill>
        <p:spPr>
          <a:xfrm>
            <a:off x="977392" y="2890703"/>
            <a:ext cx="4338320" cy="3860800"/>
          </a:xfrm>
          <a:prstGeom prst="rect">
            <a:avLst/>
          </a:prstGeom>
        </p:spPr>
      </p:pic>
      <p:pic>
        <p:nvPicPr>
          <p:cNvPr id="4104" name="Picture 8" descr="http://thinkpositivemag.com/wp-content/uploads/2015/08/rej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239" y="3724884"/>
            <a:ext cx="3494763" cy="174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97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Resolviendo Conflictos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425"/>
            <a:ext cx="8596668" cy="4553938"/>
          </a:xfrm>
        </p:spPr>
        <p:txBody>
          <a:bodyPr/>
          <a:lstStyle/>
          <a:p>
            <a:r>
              <a:rPr lang="es-419" dirty="0" err="1" smtClean="0"/>
              <a:t>Git</a:t>
            </a:r>
            <a:r>
              <a:rPr lang="es-419" dirty="0" smtClean="0"/>
              <a:t> intenta resolver los conflictos por nosotros (como muchas de nuestras mamas).</a:t>
            </a:r>
          </a:p>
          <a:p>
            <a:r>
              <a:rPr lang="es-419" dirty="0" smtClean="0"/>
              <a:t>Sin embargo tu mama no te puede resolver toda la vida, tampoco GIT.</a:t>
            </a:r>
          </a:p>
          <a:p>
            <a:r>
              <a:rPr lang="es-419" dirty="0" smtClean="0"/>
              <a:t>Necesitamos resolver los conflictos!</a:t>
            </a:r>
          </a:p>
          <a:p>
            <a:r>
              <a:rPr lang="es-419" dirty="0" smtClean="0"/>
              <a:t>Primero Bajemos la ultima versión de </a:t>
            </a:r>
            <a:r>
              <a:rPr lang="es-419" dirty="0" err="1" smtClean="0"/>
              <a:t>Github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pull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  <a:p>
            <a:r>
              <a:rPr lang="es-419" dirty="0" err="1" smtClean="0"/>
              <a:t>Git</a:t>
            </a:r>
            <a:r>
              <a:rPr lang="es-419" dirty="0" smtClean="0"/>
              <a:t> nos </a:t>
            </a:r>
            <a:r>
              <a:rPr lang="es-419" dirty="0" err="1" smtClean="0"/>
              <a:t>dira</a:t>
            </a:r>
            <a:r>
              <a:rPr lang="es-419" dirty="0" smtClean="0"/>
              <a:t> donde hay conflicto para que lo resolvamos</a:t>
            </a:r>
            <a:endParaRPr lang="es-419" dirty="0"/>
          </a:p>
          <a:p>
            <a:r>
              <a:rPr lang="es-419" dirty="0" smtClean="0"/>
              <a:t>$ </a:t>
            </a:r>
            <a:r>
              <a:rPr lang="es-419" dirty="0" err="1" smtClean="0"/>
              <a:t>cat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endParaRPr lang="es-419" dirty="0" smtClean="0"/>
          </a:p>
        </p:txBody>
      </p:sp>
      <p:pic>
        <p:nvPicPr>
          <p:cNvPr id="7" name="Picture 4" descr="https://k30.kn3.net/taringa/E/E/D/9/9/8/luchoman07/4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817" y="5109908"/>
            <a:ext cx="3496183" cy="17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Entendiendo los conflictos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5649"/>
            <a:ext cx="8596668" cy="4285714"/>
          </a:xfrm>
        </p:spPr>
        <p:txBody>
          <a:bodyPr/>
          <a:lstStyle/>
          <a:p>
            <a:r>
              <a:rPr lang="es-419" dirty="0" smtClean="0"/>
              <a:t>Los cambios en HEAD aparecen con &lt;&lt;&lt;&lt;&lt;&lt;&lt;&lt;&lt;&lt;&lt;&lt;&lt;&lt;&lt;&lt;&lt;&lt;&lt;&lt;</a:t>
            </a:r>
          </a:p>
          <a:p>
            <a:r>
              <a:rPr lang="es-419" dirty="0" smtClean="0"/>
              <a:t>Head es nuestra versión actual en el local</a:t>
            </a:r>
          </a:p>
          <a:p>
            <a:endParaRPr lang="es-419" dirty="0"/>
          </a:p>
          <a:p>
            <a:r>
              <a:rPr lang="es-419" dirty="0" smtClean="0"/>
              <a:t>Los cambios son separados con =================</a:t>
            </a:r>
          </a:p>
          <a:p>
            <a:endParaRPr lang="es-419" dirty="0"/>
          </a:p>
          <a:p>
            <a:r>
              <a:rPr lang="es-419" dirty="0" smtClean="0"/>
              <a:t>Los cambios de la </a:t>
            </a:r>
            <a:r>
              <a:rPr lang="es-419" dirty="0" err="1" smtClean="0"/>
              <a:t>version</a:t>
            </a:r>
            <a:r>
              <a:rPr lang="es-419" dirty="0" smtClean="0"/>
              <a:t> que generaron conflicto se marcan con &gt;&gt;&gt;&gt;&gt;&gt;&gt;&gt;&gt;&gt;&gt;&gt;&gt;&gt;</a:t>
            </a:r>
            <a:endParaRPr lang="es-419" dirty="0"/>
          </a:p>
        </p:txBody>
      </p:sp>
      <p:pic>
        <p:nvPicPr>
          <p:cNvPr id="6148" name="Picture 4" descr="https://samrauenglish12.files.wordpress.com/2013/11/conflict-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87" y="4536519"/>
            <a:ext cx="3173095" cy="21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5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Resolviendo los Conflictos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5233"/>
            <a:ext cx="8596668" cy="5235004"/>
          </a:xfrm>
        </p:spPr>
        <p:txBody>
          <a:bodyPr>
            <a:normAutofit/>
          </a:bodyPr>
          <a:lstStyle/>
          <a:p>
            <a:r>
              <a:rPr lang="es-419" dirty="0" smtClean="0"/>
              <a:t>Editamos el archivo conservando los cambios que creemos necesarios.</a:t>
            </a:r>
          </a:p>
          <a:p>
            <a:r>
              <a:rPr lang="es-419" dirty="0" smtClean="0"/>
              <a:t>Borramos los marcadores &lt;&lt;&lt;&lt;&lt;&lt;&lt;&lt;&lt;&lt;,  ============= y &gt;&gt;&gt;&gt;&gt;&gt;&gt;&gt;&gt;</a:t>
            </a:r>
          </a:p>
          <a:p>
            <a:endParaRPr lang="es-419" dirty="0"/>
          </a:p>
          <a:p>
            <a:r>
              <a:rPr lang="es-419" dirty="0" smtClean="0"/>
              <a:t>Ahora agregamos y hacemos </a:t>
            </a:r>
            <a:r>
              <a:rPr lang="es-419" dirty="0" err="1" smtClean="0"/>
              <a:t>commit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add</a:t>
            </a:r>
            <a:r>
              <a:rPr lang="es-419" dirty="0" smtClean="0"/>
              <a:t> </a:t>
            </a:r>
            <a:r>
              <a:rPr lang="es-419" dirty="0"/>
              <a:t>resbaz_proyecto.txt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status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commit</a:t>
            </a:r>
            <a:r>
              <a:rPr lang="es-419" dirty="0" smtClean="0"/>
              <a:t> –m “Conflicto resuelto”</a:t>
            </a:r>
          </a:p>
          <a:p>
            <a:endParaRPr lang="es-419" dirty="0"/>
          </a:p>
          <a:p>
            <a:r>
              <a:rPr lang="es-419" dirty="0" smtClean="0"/>
              <a:t>Hagamos PUSH a </a:t>
            </a:r>
            <a:r>
              <a:rPr lang="es-419" dirty="0" err="1" smtClean="0"/>
              <a:t>Github</a:t>
            </a:r>
            <a:endParaRPr lang="es-419" dirty="0" smtClean="0"/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push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  <a:p>
            <a:r>
              <a:rPr lang="en-US" dirty="0" smtClean="0"/>
              <a:t>Voilà!!!</a:t>
            </a:r>
          </a:p>
          <a:p>
            <a:endParaRPr lang="en-US" dirty="0"/>
          </a:p>
        </p:txBody>
      </p:sp>
      <p:pic>
        <p:nvPicPr>
          <p:cNvPr id="4" name="Picture 2" descr="http://blastprogram.com/wp-content/uploads/2013/12/Conflict-Resolution-Bla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27" y="4462336"/>
            <a:ext cx="21240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26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0 Conflictos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4961"/>
            <a:ext cx="8596668" cy="4456402"/>
          </a:xfrm>
        </p:spPr>
        <p:txBody>
          <a:bodyPr/>
          <a:lstStyle/>
          <a:p>
            <a:r>
              <a:rPr lang="es-419" dirty="0" smtClean="0"/>
              <a:t>Ahora cuando el otro colaborador actualice desde </a:t>
            </a:r>
            <a:r>
              <a:rPr lang="es-419" dirty="0" err="1" smtClean="0"/>
              <a:t>Github</a:t>
            </a:r>
            <a:r>
              <a:rPr lang="es-419" dirty="0" smtClean="0"/>
              <a:t>, recibirá el REPO sin conflictos, incluyendo todos los cambios hechos en el MERGE.</a:t>
            </a:r>
          </a:p>
          <a:p>
            <a:r>
              <a:rPr lang="es-419" dirty="0" smtClean="0"/>
              <a:t>Intentemos (el otro compañero debe jalar el repo desde </a:t>
            </a:r>
            <a:r>
              <a:rPr lang="es-419" dirty="0" err="1" smtClean="0"/>
              <a:t>Github</a:t>
            </a:r>
            <a:r>
              <a:rPr lang="es-419" dirty="0" smtClean="0"/>
              <a:t>):</a:t>
            </a:r>
          </a:p>
          <a:p>
            <a:r>
              <a:rPr lang="es-419" dirty="0" smtClean="0"/>
              <a:t>$ </a:t>
            </a:r>
            <a:r>
              <a:rPr lang="es-419" dirty="0" err="1" smtClean="0"/>
              <a:t>git</a:t>
            </a:r>
            <a:r>
              <a:rPr lang="es-419" dirty="0" smtClean="0"/>
              <a:t> </a:t>
            </a:r>
            <a:r>
              <a:rPr lang="es-419" dirty="0" err="1" smtClean="0"/>
              <a:t>pull</a:t>
            </a:r>
            <a:r>
              <a:rPr lang="es-419" dirty="0" smtClean="0"/>
              <a:t> </a:t>
            </a:r>
            <a:r>
              <a:rPr lang="es-419" dirty="0" err="1" smtClean="0"/>
              <a:t>origin</a:t>
            </a:r>
            <a:r>
              <a:rPr lang="es-419" dirty="0" smtClean="0"/>
              <a:t> master</a:t>
            </a:r>
          </a:p>
          <a:p>
            <a:endParaRPr lang="es-419" dirty="0"/>
          </a:p>
        </p:txBody>
      </p:sp>
      <p:pic>
        <p:nvPicPr>
          <p:cNvPr id="10244" name="Picture 4" descr="http://ecx.images-amazon.com/images/I/712WPSTMDjL._SY35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43" y="3120263"/>
            <a:ext cx="2762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57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Merge</a:t>
            </a:r>
            <a:r>
              <a:rPr lang="es-419" dirty="0" smtClean="0"/>
              <a:t> y conflictos en archivos binarios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6193"/>
            <a:ext cx="8596668" cy="4505170"/>
          </a:xfrm>
        </p:spPr>
        <p:txBody>
          <a:bodyPr/>
          <a:lstStyle/>
          <a:p>
            <a:r>
              <a:rPr lang="es-419" dirty="0"/>
              <a:t>WARNING! </a:t>
            </a:r>
            <a:r>
              <a:rPr lang="es-419" dirty="0" err="1"/>
              <a:t>Achtung</a:t>
            </a:r>
            <a:r>
              <a:rPr lang="es-419" dirty="0"/>
              <a:t>! </a:t>
            </a:r>
            <a:r>
              <a:rPr lang="es-419" dirty="0" smtClean="0"/>
              <a:t>Peligro!</a:t>
            </a:r>
            <a:endParaRPr lang="es-419" dirty="0"/>
          </a:p>
          <a:p>
            <a:r>
              <a:rPr lang="es-419" dirty="0" err="1"/>
              <a:t>Git</a:t>
            </a:r>
            <a:r>
              <a:rPr lang="es-419" dirty="0"/>
              <a:t> no puede hacer </a:t>
            </a:r>
            <a:r>
              <a:rPr lang="es-419" dirty="0" err="1"/>
              <a:t>merge</a:t>
            </a:r>
            <a:r>
              <a:rPr lang="es-419" dirty="0"/>
              <a:t> automático, ni resolver conflictos en archivos binarios (Word, </a:t>
            </a:r>
            <a:r>
              <a:rPr lang="es-419" dirty="0" err="1"/>
              <a:t>autocad</a:t>
            </a:r>
            <a:r>
              <a:rPr lang="es-419" dirty="0"/>
              <a:t>, </a:t>
            </a:r>
            <a:r>
              <a:rPr lang="es-419" dirty="0" err="1"/>
              <a:t>etc</a:t>
            </a:r>
            <a:r>
              <a:rPr lang="es-419" dirty="0"/>
              <a:t>).</a:t>
            </a:r>
          </a:p>
          <a:p>
            <a:endParaRPr lang="es-419" dirty="0"/>
          </a:p>
        </p:txBody>
      </p:sp>
      <p:pic>
        <p:nvPicPr>
          <p:cNvPr id="6" name="Picture 2" descr="Crocodile warning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0" y="2731008"/>
            <a:ext cx="5433312" cy="36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21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 smtClean="0"/>
              <a:t>Open </a:t>
            </a:r>
            <a:r>
              <a:rPr lang="es-419" dirty="0" err="1" smtClean="0"/>
              <a:t>Science</a:t>
            </a:r>
            <a:r>
              <a:rPr lang="es-419" dirty="0" smtClean="0"/>
              <a:t/>
            </a:r>
            <a:br>
              <a:rPr lang="es-419" dirty="0" smtClean="0"/>
            </a:br>
            <a:endParaRPr lang="es-419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2006356"/>
          </a:xfrm>
        </p:spPr>
        <p:txBody>
          <a:bodyPr>
            <a:normAutofit/>
          </a:bodyPr>
          <a:lstStyle/>
          <a:p>
            <a:r>
              <a:rPr lang="es-419" dirty="0" smtClean="0"/>
              <a:t>Objetivos de Aprendizaje:</a:t>
            </a:r>
          </a:p>
          <a:p>
            <a:r>
              <a:rPr lang="es-419" dirty="0" smtClean="0"/>
              <a:t>Explicar como los VCS pueden ser usador como una libreta de Laboratorio para trabajo computacional</a:t>
            </a:r>
            <a:endParaRPr lang="es-419" dirty="0"/>
          </a:p>
        </p:txBody>
      </p:sp>
      <p:pic>
        <p:nvPicPr>
          <p:cNvPr id="12290" name="Picture 2" descr="http://images.mentalfloss.com/sites/default/files/doc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18" y="283123"/>
            <a:ext cx="5680938" cy="26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6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Lo que sucede (a veces)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419" dirty="0" smtClean="0"/>
              <a:t>Compartir información puede ser lo ideal en ciencia, pero la realidad es compleja. Usualmente</a:t>
            </a:r>
          </a:p>
          <a:p>
            <a:r>
              <a:rPr lang="es-419" dirty="0" smtClean="0"/>
              <a:t>Científico recolecta datos y la almacena en su equipo (con respaldos cada cierto tiempo).</a:t>
            </a:r>
            <a:endParaRPr lang="es-419" dirty="0"/>
          </a:p>
          <a:p>
            <a:r>
              <a:rPr lang="es-419" dirty="0" smtClean="0"/>
              <a:t>Científico escribe algo de código para analizar los datos.</a:t>
            </a:r>
          </a:p>
          <a:p>
            <a:r>
              <a:rPr lang="es-419" dirty="0" smtClean="0"/>
              <a:t>Científico recolecta resultados y escribe paper. (a veces envía los datos al </a:t>
            </a:r>
            <a:r>
              <a:rPr lang="es-419" dirty="0" err="1" smtClean="0"/>
              <a:t>journal</a:t>
            </a:r>
            <a:r>
              <a:rPr lang="es-419" dirty="0" smtClean="0"/>
              <a:t> pero no envía el código).</a:t>
            </a:r>
          </a:p>
          <a:p>
            <a:r>
              <a:rPr lang="es-419" dirty="0" smtClean="0"/>
              <a:t>Pasan 3 eternidades</a:t>
            </a:r>
          </a:p>
          <a:p>
            <a:r>
              <a:rPr lang="es-419" dirty="0" err="1" smtClean="0"/>
              <a:t>Journal</a:t>
            </a:r>
            <a:r>
              <a:rPr lang="es-419" dirty="0" smtClean="0"/>
              <a:t> envía las revisiones del paper con correcciones</a:t>
            </a:r>
          </a:p>
          <a:p>
            <a:r>
              <a:rPr lang="es-419" dirty="0" smtClean="0"/>
              <a:t>Científico cambia algunas cosas en el código y paper para poder publicar.</a:t>
            </a:r>
          </a:p>
          <a:p>
            <a:r>
              <a:rPr lang="es-419" dirty="0" smtClean="0"/>
              <a:t>Científico reenvía paper</a:t>
            </a:r>
          </a:p>
          <a:p>
            <a:r>
              <a:rPr lang="es-419" dirty="0" smtClean="0"/>
              <a:t>Paper es publicado pero el código no esta disponible para reproducir los resultados.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4605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Ahora la ciencia se trabaja así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4731"/>
            <a:ext cx="8596668" cy="5208104"/>
          </a:xfrm>
        </p:spPr>
        <p:txBody>
          <a:bodyPr>
            <a:normAutofit/>
          </a:bodyPr>
          <a:lstStyle/>
          <a:p>
            <a:r>
              <a:rPr lang="es-419" dirty="0" smtClean="0"/>
              <a:t>Los datos que el científico recolecta se almacenan en un repositorio abierto como </a:t>
            </a:r>
            <a:r>
              <a:rPr lang="es-419" dirty="0" err="1" smtClean="0"/>
              <a:t>figshare</a:t>
            </a:r>
            <a:r>
              <a:rPr lang="es-419" dirty="0" smtClean="0"/>
              <a:t>, </a:t>
            </a:r>
            <a:r>
              <a:rPr lang="es-419" dirty="0" err="1" smtClean="0"/>
              <a:t>zenodo</a:t>
            </a:r>
            <a:r>
              <a:rPr lang="es-419" dirty="0" smtClean="0"/>
              <a:t> o </a:t>
            </a:r>
            <a:r>
              <a:rPr lang="es-419" dirty="0" err="1" smtClean="0"/>
              <a:t>Dryad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Científico crea un nuevo repositorio en GitHub para mantener un orden en su proyecto</a:t>
            </a:r>
          </a:p>
          <a:p>
            <a:r>
              <a:rPr lang="es-419" dirty="0" smtClean="0"/>
              <a:t>Científico Hace el análisis y envía el código (y quizá algo de output) al Repo.</a:t>
            </a:r>
          </a:p>
          <a:p>
            <a:r>
              <a:rPr lang="es-419" dirty="0" smtClean="0"/>
              <a:t>Colegas pueden revisar su código, los datos y su paper en el repo.</a:t>
            </a:r>
          </a:p>
          <a:p>
            <a:r>
              <a:rPr lang="es-419" dirty="0" smtClean="0"/>
              <a:t>Científico pre publica una versión de su paper en </a:t>
            </a:r>
            <a:r>
              <a:rPr lang="es-419" dirty="0" err="1" smtClean="0"/>
              <a:t>arXiv</a:t>
            </a:r>
            <a:r>
              <a:rPr lang="es-419" dirty="0" smtClean="0"/>
              <a:t> para que otros científicos en el área den retroalimentación</a:t>
            </a:r>
          </a:p>
          <a:p>
            <a:r>
              <a:rPr lang="es-419" dirty="0" smtClean="0"/>
              <a:t>Científico corrige muchas cosas antes de enviar al </a:t>
            </a:r>
            <a:r>
              <a:rPr lang="es-419" dirty="0" err="1" smtClean="0"/>
              <a:t>Journal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Otros científicos pueden fácilmente tomar como referencia su trabajo para otras publicaciones.</a:t>
            </a:r>
          </a:p>
          <a:p>
            <a:r>
              <a:rPr lang="es-419" dirty="0" smtClean="0"/>
              <a:t>Mas ciencia!</a:t>
            </a:r>
            <a:endParaRPr lang="es-419" dirty="0"/>
          </a:p>
        </p:txBody>
      </p:sp>
      <p:pic>
        <p:nvPicPr>
          <p:cNvPr id="13314" name="Picture 2" descr="Science Bitch! - Yeah Science 3!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617" y="0"/>
            <a:ext cx="2958383" cy="226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Que es un Sistema de Control de Versiones (VCS)</a:t>
            </a:r>
            <a:endParaRPr lang="es-419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Es un software que rastrea y lleva un registro de los cambios en los archivos agregados al mismo para este propósito. </a:t>
            </a:r>
          </a:p>
          <a:p>
            <a:r>
              <a:rPr lang="es-419" dirty="0" smtClean="0"/>
              <a:t>Este software nos permite llevar un control adecuado de las diferentes versiones de los archivos.</a:t>
            </a:r>
          </a:p>
          <a:p>
            <a:r>
              <a:rPr lang="es-419" dirty="0" smtClean="0"/>
              <a:t>Permite combinar diferentes versiones</a:t>
            </a:r>
          </a:p>
          <a:p>
            <a:r>
              <a:rPr lang="es-419" dirty="0" smtClean="0"/>
              <a:t>Mantiene información acerca de cada versión.</a:t>
            </a:r>
          </a:p>
          <a:p>
            <a:r>
              <a:rPr lang="es-419" dirty="0" err="1" smtClean="0"/>
              <a:t>Version</a:t>
            </a:r>
            <a:r>
              <a:rPr lang="es-419" dirty="0" smtClean="0"/>
              <a:t> Control </a:t>
            </a:r>
            <a:r>
              <a:rPr lang="es-419" dirty="0" err="1" smtClean="0"/>
              <a:t>System</a:t>
            </a:r>
            <a:r>
              <a:rPr lang="es-419" dirty="0" smtClean="0"/>
              <a:t>, VCS por sus siglas en Ingles.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5135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Temas adicionales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err="1" smtClean="0"/>
              <a:t>Branching</a:t>
            </a:r>
            <a:endParaRPr lang="es-419" dirty="0" smtClean="0"/>
          </a:p>
          <a:p>
            <a:r>
              <a:rPr lang="es-419" dirty="0" err="1" smtClean="0"/>
              <a:t>Rebasing</a:t>
            </a:r>
            <a:endParaRPr lang="es-419" dirty="0" smtClean="0"/>
          </a:p>
          <a:p>
            <a:r>
              <a:rPr lang="es-419" smtClean="0"/>
              <a:t>Forking</a:t>
            </a:r>
            <a:endParaRPr lang="es-419" dirty="0" smtClean="0"/>
          </a:p>
          <a:p>
            <a:r>
              <a:rPr lang="es-419" dirty="0" err="1" smtClean="0"/>
              <a:t>Pull</a:t>
            </a:r>
            <a:r>
              <a:rPr lang="es-419" dirty="0" smtClean="0"/>
              <a:t> </a:t>
            </a:r>
            <a:r>
              <a:rPr lang="es-419" dirty="0" err="1" smtClean="0"/>
              <a:t>requests</a:t>
            </a:r>
            <a:endParaRPr lang="es-419" dirty="0" smtClean="0"/>
          </a:p>
          <a:p>
            <a:r>
              <a:rPr lang="es-419" dirty="0" err="1" smtClean="0"/>
              <a:t>Issues</a:t>
            </a:r>
            <a:r>
              <a:rPr lang="es-419" dirty="0" smtClean="0"/>
              <a:t> en </a:t>
            </a:r>
            <a:r>
              <a:rPr lang="es-419" dirty="0" err="1" smtClean="0"/>
              <a:t>Github</a:t>
            </a:r>
            <a:r>
              <a:rPr lang="es-419" dirty="0" smtClean="0"/>
              <a:t> (para corregir bugs y otros requerimientos).</a:t>
            </a:r>
          </a:p>
          <a:p>
            <a:r>
              <a:rPr lang="es-419" dirty="0" smtClean="0"/>
              <a:t>Marcado para archivos .MD</a:t>
            </a:r>
          </a:p>
          <a:p>
            <a:r>
              <a:rPr lang="es-419" dirty="0" smtClean="0"/>
              <a:t>Licenciamiento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951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 smtClean="0"/>
              <a:t>RESBAZ Ecuador GYE 2016</a:t>
            </a:r>
            <a:br>
              <a:rPr lang="es-419" dirty="0" smtClean="0"/>
            </a:br>
            <a:r>
              <a:rPr lang="es-419" dirty="0" smtClean="0"/>
              <a:t>GitHub</a:t>
            </a:r>
            <a:br>
              <a:rPr lang="es-419" dirty="0" smtClean="0"/>
            </a:br>
            <a:r>
              <a:rPr lang="es-419" dirty="0" smtClean="0"/>
              <a:t>EREN: erenetwork.org</a:t>
            </a:r>
            <a:br>
              <a:rPr lang="es-419" dirty="0" smtClean="0"/>
            </a:br>
            <a:r>
              <a:rPr lang="es-419" dirty="0" smtClean="0"/>
              <a:t/>
            </a:r>
            <a:br>
              <a:rPr lang="es-419" dirty="0" smtClean="0"/>
            </a:br>
            <a:r>
              <a:rPr lang="es-419" dirty="0" smtClean="0"/>
              <a:t>Ivan Sanchez</a:t>
            </a:r>
            <a:br>
              <a:rPr lang="es-419" dirty="0" smtClean="0"/>
            </a:br>
            <a:r>
              <a:rPr lang="es-419" dirty="0" smtClean="0">
                <a:hlinkClick r:id="rId2"/>
              </a:rPr>
              <a:t>ivan@Computer.org</a:t>
            </a:r>
            <a:r>
              <a:rPr lang="es-419" dirty="0" smtClean="0"/>
              <a:t/>
            </a:r>
            <a:br>
              <a:rPr lang="es-419" dirty="0" smtClean="0"/>
            </a:br>
            <a:r>
              <a:rPr lang="es-419" dirty="0" smtClean="0"/>
              <a:t>@1vand1ng0</a:t>
            </a:r>
            <a:endParaRPr lang="es-419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Material adaptado de Software </a:t>
            </a:r>
            <a:r>
              <a:rPr lang="es-419" dirty="0" err="1" smtClean="0"/>
              <a:t>Carpentry</a:t>
            </a:r>
            <a:endParaRPr lang="es-419" dirty="0" smtClean="0"/>
          </a:p>
          <a:p>
            <a:r>
              <a:rPr lang="es-419" dirty="0"/>
              <a:t>http://swcarpentry.github.io/git-novice/</a:t>
            </a:r>
          </a:p>
        </p:txBody>
      </p:sp>
    </p:spTree>
    <p:extLst>
      <p:ext uri="{BB962C8B-B14F-4D97-AF65-F5344CB8AC3E}">
        <p14:creationId xmlns:p14="http://schemas.microsoft.com/office/powerpoint/2010/main" val="396415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puedes</a:t>
            </a:r>
            <a:r>
              <a:rPr lang="en-US" dirty="0" smtClean="0"/>
              <a:t> </a:t>
            </a:r>
            <a:r>
              <a:rPr lang="en-US" dirty="0" err="1" smtClean="0"/>
              <a:t>almacenar</a:t>
            </a:r>
            <a:r>
              <a:rPr lang="en-US" dirty="0" smtClean="0"/>
              <a:t> en el un </a:t>
            </a:r>
            <a:r>
              <a:rPr lang="en-US" dirty="0" smtClean="0"/>
              <a:t>VCS?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Código</a:t>
            </a:r>
          </a:p>
          <a:p>
            <a:r>
              <a:rPr lang="en-US" dirty="0" err="1" smtClean="0"/>
              <a:t>Documentos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paperes</a:t>
            </a:r>
            <a:r>
              <a:rPr lang="en-US" dirty="0" smtClean="0"/>
              <a:t>, </a:t>
            </a:r>
            <a:r>
              <a:rPr lang="en-US" dirty="0" err="1" smtClean="0"/>
              <a:t>libros</a:t>
            </a:r>
            <a:r>
              <a:rPr lang="en-US" dirty="0" smtClean="0"/>
              <a:t>)</a:t>
            </a:r>
          </a:p>
          <a:p>
            <a:r>
              <a:rPr lang="es-419" dirty="0" smtClean="0"/>
              <a:t>Pequeños</a:t>
            </a:r>
            <a:r>
              <a:rPr lang="en-US" dirty="0" smtClean="0"/>
              <a:t> </a:t>
            </a:r>
            <a:r>
              <a:rPr lang="en-US" dirty="0" smtClean="0"/>
              <a:t>Datasets</a:t>
            </a:r>
          </a:p>
          <a:p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archivo</a:t>
            </a:r>
            <a:r>
              <a:rPr lang="en-US" dirty="0" smtClean="0"/>
              <a:t> que </a:t>
            </a:r>
            <a:r>
              <a:rPr lang="es-419" dirty="0" smtClean="0"/>
              <a:t>cambie</a:t>
            </a:r>
            <a:r>
              <a:rPr lang="en-US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traves</a:t>
            </a:r>
            <a:r>
              <a:rPr lang="en-US" dirty="0" smtClean="0"/>
              <a:t> del </a:t>
            </a:r>
            <a:r>
              <a:rPr lang="es-419" dirty="0" smtClean="0"/>
              <a:t>tiempo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046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Resumen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6415"/>
            <a:ext cx="8596668" cy="4594947"/>
          </a:xfrm>
        </p:spPr>
        <p:txBody>
          <a:bodyPr/>
          <a:lstStyle/>
          <a:p>
            <a:r>
              <a:rPr lang="en-US" dirty="0" smtClean="0"/>
              <a:t>El Software de Control de </a:t>
            </a:r>
            <a:r>
              <a:rPr lang="en-US" dirty="0" err="1" smtClean="0"/>
              <a:t>Versiones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GIT, </a:t>
            </a:r>
            <a:r>
              <a:rPr lang="en-US" dirty="0" err="1" smtClean="0"/>
              <a:t>es</a:t>
            </a:r>
            <a:r>
              <a:rPr lang="en-US" dirty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libreta</a:t>
            </a:r>
            <a:r>
              <a:rPr lang="en-US" dirty="0" smtClean="0"/>
              <a:t> de </a:t>
            </a:r>
            <a:r>
              <a:rPr lang="en-US" dirty="0" err="1" smtClean="0"/>
              <a:t>notas</a:t>
            </a:r>
            <a:r>
              <a:rPr lang="en-US" dirty="0" smtClean="0"/>
              <a:t> de </a:t>
            </a:r>
            <a:r>
              <a:rPr lang="en-US" dirty="0" err="1" smtClean="0"/>
              <a:t>laboratorios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investigadores</a:t>
            </a:r>
            <a:r>
              <a:rPr lang="en-US" dirty="0" smtClean="0"/>
              <a:t> </a:t>
            </a:r>
            <a:r>
              <a:rPr lang="en-US" dirty="0" err="1" smtClean="0"/>
              <a:t>modernos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8" name="Picture 4" descr="http://www.las2orillas.co/wp-content/uploads/2014/07/meme-escobar-3-650x51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5778"/>
          <a:stretch/>
        </p:blipFill>
        <p:spPr bwMode="auto">
          <a:xfrm>
            <a:off x="2610195" y="2277686"/>
            <a:ext cx="4754881" cy="4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6992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2753</TotalTime>
  <Words>2902</Words>
  <Application>Microsoft Office PowerPoint</Application>
  <PresentationFormat>Widescreen</PresentationFormat>
  <Paragraphs>426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Trebuchet MS</vt:lpstr>
      <vt:lpstr>Wingdings 3</vt:lpstr>
      <vt:lpstr>Facet</vt:lpstr>
      <vt:lpstr>Git y GitHub </vt:lpstr>
      <vt:lpstr>Quien Soy!?</vt:lpstr>
      <vt:lpstr>EREN</vt:lpstr>
      <vt:lpstr>PowerPoint Presentation</vt:lpstr>
      <vt:lpstr>Temario</vt:lpstr>
      <vt:lpstr>Control de Versiones Automático</vt:lpstr>
      <vt:lpstr>Que es un Sistema de Control de Versiones (VCS)</vt:lpstr>
      <vt:lpstr>Que puedes almacenar en el un VCS?</vt:lpstr>
      <vt:lpstr>En Resumen</vt:lpstr>
      <vt:lpstr>GIT</vt:lpstr>
      <vt:lpstr>Beneficios de GIT para la Investigación</vt:lpstr>
      <vt:lpstr>Repositorio (Repo)</vt:lpstr>
      <vt:lpstr>Beneficios del Control de Versionamiento y GIT</vt:lpstr>
      <vt:lpstr>Control de Versiones</vt:lpstr>
      <vt:lpstr>Control de Versiones</vt:lpstr>
      <vt:lpstr>Control de Versiones</vt:lpstr>
      <vt:lpstr>Instalando GIT</vt:lpstr>
      <vt:lpstr>Instalación de GIT</vt:lpstr>
      <vt:lpstr>Configuraciones Globales</vt:lpstr>
      <vt:lpstr>Crear un Repositorio</vt:lpstr>
      <vt:lpstr>Inicializar Directorio</vt:lpstr>
      <vt:lpstr>Veamos que hay?</vt:lpstr>
      <vt:lpstr>Rastreo de Cambios</vt:lpstr>
      <vt:lpstr>Cambios, cambios, cambios</vt:lpstr>
      <vt:lpstr>Etapas </vt:lpstr>
      <vt:lpstr>Problema?</vt:lpstr>
      <vt:lpstr>Revisemos el archivo</vt:lpstr>
      <vt:lpstr>Solución</vt:lpstr>
      <vt:lpstr>Agreguemos el primer Archivo</vt:lpstr>
      <vt:lpstr>Nuestro Primer Commit (Confirmacion)</vt:lpstr>
      <vt:lpstr>Historial y Diferencias</vt:lpstr>
      <vt:lpstr>Staging Area</vt:lpstr>
      <vt:lpstr>Staging Area</vt:lpstr>
      <vt:lpstr>Staging Area</vt:lpstr>
      <vt:lpstr>Test</vt:lpstr>
      <vt:lpstr>Explorando el historial </vt:lpstr>
      <vt:lpstr>Commits Antiguos</vt:lpstr>
      <vt:lpstr>Commits Antiguos </vt:lpstr>
      <vt:lpstr>Restaurar Versiones Antiguas</vt:lpstr>
      <vt:lpstr>En Resumen, Así funciona GIT</vt:lpstr>
      <vt:lpstr>Test</vt:lpstr>
      <vt:lpstr>Ignorando algunas cosas </vt:lpstr>
      <vt:lpstr>A veces queremos ignorar algunas cosas</vt:lpstr>
      <vt:lpstr>Ignorar</vt:lpstr>
      <vt:lpstr>Remotos con GitHub </vt:lpstr>
      <vt:lpstr>Repos Remotos</vt:lpstr>
      <vt:lpstr>Github – Repos Remotos</vt:lpstr>
      <vt:lpstr>Configurando el Repo Remoto</vt:lpstr>
      <vt:lpstr>Github – Repos Remotos</vt:lpstr>
      <vt:lpstr>Conectar el Git local con el Remoto</vt:lpstr>
      <vt:lpstr>Enviar cambios al Remoto</vt:lpstr>
      <vt:lpstr>Obtener cambio del Remoto (Pull)</vt:lpstr>
      <vt:lpstr>Colaborando </vt:lpstr>
      <vt:lpstr>Colaborando con Github</vt:lpstr>
      <vt:lpstr>Clonar Repo</vt:lpstr>
      <vt:lpstr>Colaboremos… YA!</vt:lpstr>
      <vt:lpstr>Subiendo los cambios al git – Push y Pull</vt:lpstr>
      <vt:lpstr>Conflictos </vt:lpstr>
      <vt:lpstr>Conflictos</vt:lpstr>
      <vt:lpstr>Mas conflictos, desatemos el Caos</vt:lpstr>
      <vt:lpstr>El Rechazo!</vt:lpstr>
      <vt:lpstr>Resolviendo Conflictos</vt:lpstr>
      <vt:lpstr>Entendiendo los conflictos</vt:lpstr>
      <vt:lpstr>Resolviendo los Conflictos</vt:lpstr>
      <vt:lpstr>0 Conflictos</vt:lpstr>
      <vt:lpstr>Merge y conflictos en archivos binarios</vt:lpstr>
      <vt:lpstr>Open Science </vt:lpstr>
      <vt:lpstr>Lo que sucede (a veces)</vt:lpstr>
      <vt:lpstr>Ahora la ciencia se trabaja así</vt:lpstr>
      <vt:lpstr>Temas adicionales</vt:lpstr>
      <vt:lpstr>RESBAZ Ecuador GYE 2016 GitHub EREN: erenetwork.org  Ivan Sanchez ivan@Computer.org @1vand1ng0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A Sanchez Vera</dc:creator>
  <cp:lastModifiedBy>Ivan A Sanchez Vera</cp:lastModifiedBy>
  <cp:revision>80</cp:revision>
  <dcterms:created xsi:type="dcterms:W3CDTF">2016-02-10T18:31:22Z</dcterms:created>
  <dcterms:modified xsi:type="dcterms:W3CDTF">2016-02-13T17:03:25Z</dcterms:modified>
</cp:coreProperties>
</file>